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317" r:id="rId3"/>
    <p:sldId id="318" r:id="rId4"/>
    <p:sldId id="256" r:id="rId5"/>
    <p:sldId id="258" r:id="rId6"/>
    <p:sldId id="259" r:id="rId7"/>
    <p:sldId id="262" r:id="rId8"/>
    <p:sldId id="264" r:id="rId9"/>
    <p:sldId id="266" r:id="rId10"/>
    <p:sldId id="267" r:id="rId11"/>
    <p:sldId id="268" r:id="rId12"/>
    <p:sldId id="269" r:id="rId13"/>
    <p:sldId id="270" r:id="rId14"/>
    <p:sldId id="271" r:id="rId15"/>
    <p:sldId id="299" r:id="rId16"/>
    <p:sldId id="316" r:id="rId17"/>
    <p:sldId id="300" r:id="rId18"/>
    <p:sldId id="301" r:id="rId19"/>
    <p:sldId id="303" r:id="rId20"/>
    <p:sldId id="304" r:id="rId21"/>
    <p:sldId id="305" r:id="rId22"/>
    <p:sldId id="306" r:id="rId23"/>
    <p:sldId id="302" r:id="rId24"/>
    <p:sldId id="308" r:id="rId25"/>
    <p:sldId id="307" r:id="rId26"/>
    <p:sldId id="296" r:id="rId27"/>
    <p:sldId id="309" r:id="rId28"/>
    <p:sldId id="315" r:id="rId29"/>
    <p:sldId id="310" r:id="rId30"/>
    <p:sldId id="311" r:id="rId31"/>
    <p:sldId id="312" r:id="rId32"/>
    <p:sldId id="31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8"/>
    <p:restoredTop sz="94663"/>
  </p:normalViewPr>
  <p:slideViewPr>
    <p:cSldViewPr snapToGrid="0" snapToObjects="1">
      <p:cViewPr varScale="1">
        <p:scale>
          <a:sx n="114" d="100"/>
          <a:sy n="114" d="100"/>
        </p:scale>
        <p:origin x="192"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627513-8B0B-4E7A-900A-77B0296EDA91}"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94C34A6E-B362-411F-8977-51037D047155}">
      <dgm:prSet/>
      <dgm:spPr/>
      <dgm:t>
        <a:bodyPr/>
        <a:lstStyle/>
        <a:p>
          <a:r>
            <a:rPr lang="en-US"/>
            <a:t>You need to edit one of the 2 .html files.  Change the photo to be one of yours. Also change the name that will be shown</a:t>
          </a:r>
        </a:p>
      </dgm:t>
    </dgm:pt>
    <dgm:pt modelId="{878C9881-2EE3-40E7-AB06-D6C075DFDB14}" type="parTrans" cxnId="{2FBD1360-5413-4994-ACAA-ABC52FC876FA}">
      <dgm:prSet/>
      <dgm:spPr/>
      <dgm:t>
        <a:bodyPr/>
        <a:lstStyle/>
        <a:p>
          <a:endParaRPr lang="en-US"/>
        </a:p>
      </dgm:t>
    </dgm:pt>
    <dgm:pt modelId="{05FFC9E5-F0C5-439B-BD07-A3CC9E00381A}" type="sibTrans" cxnId="{2FBD1360-5413-4994-ACAA-ABC52FC876FA}">
      <dgm:prSet/>
      <dgm:spPr/>
      <dgm:t>
        <a:bodyPr/>
        <a:lstStyle/>
        <a:p>
          <a:endParaRPr lang="en-US"/>
        </a:p>
      </dgm:t>
    </dgm:pt>
    <dgm:pt modelId="{4596DB25-45A3-4712-B6F9-8ACE0C31E63D}">
      <dgm:prSet/>
      <dgm:spPr/>
      <dgm:t>
        <a:bodyPr/>
        <a:lstStyle/>
        <a:p>
          <a:r>
            <a:rPr lang="en-US"/>
            <a:t>Make sure you understand how this works. Not how it watches the database for changes. </a:t>
          </a:r>
        </a:p>
      </dgm:t>
    </dgm:pt>
    <dgm:pt modelId="{F338CCD5-DB6A-405E-98A2-EFD33E241192}" type="parTrans" cxnId="{2DCD9D01-EE92-413C-9F81-269F3A2892A9}">
      <dgm:prSet/>
      <dgm:spPr/>
      <dgm:t>
        <a:bodyPr/>
        <a:lstStyle/>
        <a:p>
          <a:endParaRPr lang="en-US"/>
        </a:p>
      </dgm:t>
    </dgm:pt>
    <dgm:pt modelId="{6D709F2D-B11E-4F58-9D02-ADF910D32606}" type="sibTrans" cxnId="{2DCD9D01-EE92-413C-9F81-269F3A2892A9}">
      <dgm:prSet/>
      <dgm:spPr/>
      <dgm:t>
        <a:bodyPr/>
        <a:lstStyle/>
        <a:p>
          <a:endParaRPr lang="en-US"/>
        </a:p>
      </dgm:t>
    </dgm:pt>
    <dgm:pt modelId="{79F124BF-8981-564E-9CE2-E49775222D79}" type="pres">
      <dgm:prSet presAssocID="{5B627513-8B0B-4E7A-900A-77B0296EDA91}" presName="hierChild1" presStyleCnt="0">
        <dgm:presLayoutVars>
          <dgm:chPref val="1"/>
          <dgm:dir/>
          <dgm:animOne val="branch"/>
          <dgm:animLvl val="lvl"/>
          <dgm:resizeHandles/>
        </dgm:presLayoutVars>
      </dgm:prSet>
      <dgm:spPr/>
    </dgm:pt>
    <dgm:pt modelId="{D282140C-3577-C14D-8A09-7B97BFBABC5A}" type="pres">
      <dgm:prSet presAssocID="{94C34A6E-B362-411F-8977-51037D047155}" presName="hierRoot1" presStyleCnt="0"/>
      <dgm:spPr/>
    </dgm:pt>
    <dgm:pt modelId="{3C802EFE-3B0D-3449-A500-61B15060FA7E}" type="pres">
      <dgm:prSet presAssocID="{94C34A6E-B362-411F-8977-51037D047155}" presName="composite" presStyleCnt="0"/>
      <dgm:spPr/>
    </dgm:pt>
    <dgm:pt modelId="{36CFF451-DE77-8447-AF38-A2994C70EC16}" type="pres">
      <dgm:prSet presAssocID="{94C34A6E-B362-411F-8977-51037D047155}" presName="background" presStyleLbl="node0" presStyleIdx="0" presStyleCnt="2"/>
      <dgm:spPr/>
    </dgm:pt>
    <dgm:pt modelId="{2B2F24AC-44DF-4447-96DA-09E0D15E51B4}" type="pres">
      <dgm:prSet presAssocID="{94C34A6E-B362-411F-8977-51037D047155}" presName="text" presStyleLbl="fgAcc0" presStyleIdx="0" presStyleCnt="2">
        <dgm:presLayoutVars>
          <dgm:chPref val="3"/>
        </dgm:presLayoutVars>
      </dgm:prSet>
      <dgm:spPr/>
    </dgm:pt>
    <dgm:pt modelId="{8DF0244A-D494-B54D-B1EC-1748D91F4E47}" type="pres">
      <dgm:prSet presAssocID="{94C34A6E-B362-411F-8977-51037D047155}" presName="hierChild2" presStyleCnt="0"/>
      <dgm:spPr/>
    </dgm:pt>
    <dgm:pt modelId="{462499C9-F28C-054C-B7C8-1652FF812FB8}" type="pres">
      <dgm:prSet presAssocID="{4596DB25-45A3-4712-B6F9-8ACE0C31E63D}" presName="hierRoot1" presStyleCnt="0"/>
      <dgm:spPr/>
    </dgm:pt>
    <dgm:pt modelId="{D3C2CB04-41C6-A348-8362-84CEC64E1A42}" type="pres">
      <dgm:prSet presAssocID="{4596DB25-45A3-4712-B6F9-8ACE0C31E63D}" presName="composite" presStyleCnt="0"/>
      <dgm:spPr/>
    </dgm:pt>
    <dgm:pt modelId="{2D47CD01-0DFE-2045-A50B-8516D007CE86}" type="pres">
      <dgm:prSet presAssocID="{4596DB25-45A3-4712-B6F9-8ACE0C31E63D}" presName="background" presStyleLbl="node0" presStyleIdx="1" presStyleCnt="2"/>
      <dgm:spPr/>
    </dgm:pt>
    <dgm:pt modelId="{15F7ABE4-EB1F-1C49-AFFA-65B65A849450}" type="pres">
      <dgm:prSet presAssocID="{4596DB25-45A3-4712-B6F9-8ACE0C31E63D}" presName="text" presStyleLbl="fgAcc0" presStyleIdx="1" presStyleCnt="2">
        <dgm:presLayoutVars>
          <dgm:chPref val="3"/>
        </dgm:presLayoutVars>
      </dgm:prSet>
      <dgm:spPr/>
    </dgm:pt>
    <dgm:pt modelId="{D6A214FF-F5AB-2846-BA10-4095A99384A4}" type="pres">
      <dgm:prSet presAssocID="{4596DB25-45A3-4712-B6F9-8ACE0C31E63D}" presName="hierChild2" presStyleCnt="0"/>
      <dgm:spPr/>
    </dgm:pt>
  </dgm:ptLst>
  <dgm:cxnLst>
    <dgm:cxn modelId="{2DCD9D01-EE92-413C-9F81-269F3A2892A9}" srcId="{5B627513-8B0B-4E7A-900A-77B0296EDA91}" destId="{4596DB25-45A3-4712-B6F9-8ACE0C31E63D}" srcOrd="1" destOrd="0" parTransId="{F338CCD5-DB6A-405E-98A2-EFD33E241192}" sibTransId="{6D709F2D-B11E-4F58-9D02-ADF910D32606}"/>
    <dgm:cxn modelId="{108EBB19-C4E2-D946-9B12-34464D905B6A}" type="presOf" srcId="{94C34A6E-B362-411F-8977-51037D047155}" destId="{2B2F24AC-44DF-4447-96DA-09E0D15E51B4}" srcOrd="0" destOrd="0" presId="urn:microsoft.com/office/officeart/2005/8/layout/hierarchy1"/>
    <dgm:cxn modelId="{2FBD1360-5413-4994-ACAA-ABC52FC876FA}" srcId="{5B627513-8B0B-4E7A-900A-77B0296EDA91}" destId="{94C34A6E-B362-411F-8977-51037D047155}" srcOrd="0" destOrd="0" parTransId="{878C9881-2EE3-40E7-AB06-D6C075DFDB14}" sibTransId="{05FFC9E5-F0C5-439B-BD07-A3CC9E00381A}"/>
    <dgm:cxn modelId="{3562D296-0EF3-B241-856A-0FF4D328F844}" type="presOf" srcId="{5B627513-8B0B-4E7A-900A-77B0296EDA91}" destId="{79F124BF-8981-564E-9CE2-E49775222D79}" srcOrd="0" destOrd="0" presId="urn:microsoft.com/office/officeart/2005/8/layout/hierarchy1"/>
    <dgm:cxn modelId="{807852DF-9265-5247-82C3-8C44CBC6C316}" type="presOf" srcId="{4596DB25-45A3-4712-B6F9-8ACE0C31E63D}" destId="{15F7ABE4-EB1F-1C49-AFFA-65B65A849450}" srcOrd="0" destOrd="0" presId="urn:microsoft.com/office/officeart/2005/8/layout/hierarchy1"/>
    <dgm:cxn modelId="{97760CD0-8870-FB45-B7DB-7CD0FF6933F4}" type="presParOf" srcId="{79F124BF-8981-564E-9CE2-E49775222D79}" destId="{D282140C-3577-C14D-8A09-7B97BFBABC5A}" srcOrd="0" destOrd="0" presId="urn:microsoft.com/office/officeart/2005/8/layout/hierarchy1"/>
    <dgm:cxn modelId="{3B1DE990-F33C-B84F-A772-F936203D3CBC}" type="presParOf" srcId="{D282140C-3577-C14D-8A09-7B97BFBABC5A}" destId="{3C802EFE-3B0D-3449-A500-61B15060FA7E}" srcOrd="0" destOrd="0" presId="urn:microsoft.com/office/officeart/2005/8/layout/hierarchy1"/>
    <dgm:cxn modelId="{0E6CBBD0-383C-FE45-BCA7-DB29E7B7E876}" type="presParOf" srcId="{3C802EFE-3B0D-3449-A500-61B15060FA7E}" destId="{36CFF451-DE77-8447-AF38-A2994C70EC16}" srcOrd="0" destOrd="0" presId="urn:microsoft.com/office/officeart/2005/8/layout/hierarchy1"/>
    <dgm:cxn modelId="{DC81BED9-CF24-E640-8E58-D94FB4E38EC6}" type="presParOf" srcId="{3C802EFE-3B0D-3449-A500-61B15060FA7E}" destId="{2B2F24AC-44DF-4447-96DA-09E0D15E51B4}" srcOrd="1" destOrd="0" presId="urn:microsoft.com/office/officeart/2005/8/layout/hierarchy1"/>
    <dgm:cxn modelId="{8BF07858-7624-6546-972F-19DB1B20C2A0}" type="presParOf" srcId="{D282140C-3577-C14D-8A09-7B97BFBABC5A}" destId="{8DF0244A-D494-B54D-B1EC-1748D91F4E47}" srcOrd="1" destOrd="0" presId="urn:microsoft.com/office/officeart/2005/8/layout/hierarchy1"/>
    <dgm:cxn modelId="{E1270952-7CAB-FE45-8F8B-A8F68E035BFF}" type="presParOf" srcId="{79F124BF-8981-564E-9CE2-E49775222D79}" destId="{462499C9-F28C-054C-B7C8-1652FF812FB8}" srcOrd="1" destOrd="0" presId="urn:microsoft.com/office/officeart/2005/8/layout/hierarchy1"/>
    <dgm:cxn modelId="{EE0CEF25-34F4-8841-8918-EBDA2B4FE3DD}" type="presParOf" srcId="{462499C9-F28C-054C-B7C8-1652FF812FB8}" destId="{D3C2CB04-41C6-A348-8362-84CEC64E1A42}" srcOrd="0" destOrd="0" presId="urn:microsoft.com/office/officeart/2005/8/layout/hierarchy1"/>
    <dgm:cxn modelId="{8F8495E5-7052-E141-947F-0568656CB023}" type="presParOf" srcId="{D3C2CB04-41C6-A348-8362-84CEC64E1A42}" destId="{2D47CD01-0DFE-2045-A50B-8516D007CE86}" srcOrd="0" destOrd="0" presId="urn:microsoft.com/office/officeart/2005/8/layout/hierarchy1"/>
    <dgm:cxn modelId="{ACB35785-3A61-6649-907A-40E00F0D72A4}" type="presParOf" srcId="{D3C2CB04-41C6-A348-8362-84CEC64E1A42}" destId="{15F7ABE4-EB1F-1C49-AFFA-65B65A849450}" srcOrd="1" destOrd="0" presId="urn:microsoft.com/office/officeart/2005/8/layout/hierarchy1"/>
    <dgm:cxn modelId="{4FC237E6-9E77-F64D-A9D0-B900E760B398}" type="presParOf" srcId="{462499C9-F28C-054C-B7C8-1652FF812FB8}" destId="{D6A214FF-F5AB-2846-BA10-4095A99384A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FF451-DE77-8447-AF38-A2994C70EC16}">
      <dsp:nvSpPr>
        <dsp:cNvPr id="0" name=""/>
        <dsp:cNvSpPr/>
      </dsp:nvSpPr>
      <dsp:spPr>
        <a:xfrm>
          <a:off x="130938"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B2F24AC-44DF-4447-96DA-09E0D15E51B4}">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You need to edit one of the 2 .html files.  Change the photo to be one of yours. Also change the name that will be shown</a:t>
          </a:r>
        </a:p>
      </dsp:txBody>
      <dsp:txXfrm>
        <a:off x="678914" y="525899"/>
        <a:ext cx="4067491" cy="2525499"/>
      </dsp:txXfrm>
    </dsp:sp>
    <dsp:sp modelId="{2D47CD01-0DFE-2045-A50B-8516D007CE86}">
      <dsp:nvSpPr>
        <dsp:cNvPr id="0" name=""/>
        <dsp:cNvSpPr/>
      </dsp:nvSpPr>
      <dsp:spPr>
        <a:xfrm>
          <a:off x="5294381"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5F7ABE4-EB1F-1C49-AFFA-65B65A849450}">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Make sure you understand how this works. Not how it watches the database for changes. </a:t>
          </a:r>
        </a:p>
      </dsp:txBody>
      <dsp:txXfrm>
        <a:off x="5842357" y="525899"/>
        <a:ext cx="4067491" cy="25254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DDCE0-6E83-074E-95B0-7EA22E99BA53}" type="datetimeFigureOut">
              <a:rPr lang="en-US" smtClean="0"/>
              <a:t>2/25/19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44A9B-6B38-AE4E-B310-2CA52A819D11}" type="slidenum">
              <a:rPr lang="en-US" smtClean="0"/>
              <a:t>‹#›</a:t>
            </a:fld>
            <a:endParaRPr lang="en-US"/>
          </a:p>
        </p:txBody>
      </p:sp>
    </p:spTree>
    <p:extLst>
      <p:ext uri="{BB962C8B-B14F-4D97-AF65-F5344CB8AC3E}">
        <p14:creationId xmlns:p14="http://schemas.microsoft.com/office/powerpoint/2010/main" val="265937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6DF65-296B-F843-995C-858E1D512BE6}" type="slidenum">
              <a:rPr lang="en-US" smtClean="0"/>
              <a:t>1</a:t>
            </a:fld>
            <a:endParaRPr lang="en-US"/>
          </a:p>
        </p:txBody>
      </p:sp>
    </p:spTree>
    <p:extLst>
      <p:ext uri="{BB962C8B-B14F-4D97-AF65-F5344CB8AC3E}">
        <p14:creationId xmlns:p14="http://schemas.microsoft.com/office/powerpoint/2010/main" val="1635922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76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5949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438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12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81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8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69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175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901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05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85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2224-131E-F049-B8CD-5D2ABC3AB3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36E429-64C6-E94C-B5E1-BC61335EAB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CFDBD4-2050-084C-85FF-14DC84C59B50}"/>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D673BD1E-E2AD-9E48-932D-DF4B88A79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E6FFD-86C5-BD4D-AB32-C8315ED03C54}"/>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4227858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606A-3F4A-7443-BAB4-A2D7001E8C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87D852-26DF-974E-BBD8-B768EDC04D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31029-5000-CE4C-BD71-6549AA304601}"/>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AAFB78FF-0A26-DB4B-99A6-778E914A8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A020D-9D06-5942-8F17-52C36170F956}"/>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54949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8C2E26-4B51-6A47-A6FC-01DEAC0464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7C2B8E-B4D9-EB4D-A06A-B7352270462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78075-0892-4040-B8E2-0AF0D5521BA0}"/>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A4EB8EA9-4A67-0E44-9ECD-0D4342E9B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73567-2E17-A141-8311-C2438149213A}"/>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542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2A87-8B89-BF47-B389-9A7A07CFA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95BF9-EFDE-A642-9CCF-9A3BFD0F36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EF638-7EB7-BD4B-A4EA-5CB5F76A60D5}"/>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E08C309C-F381-7446-B3AB-F642BAF64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DCAC8-8B1B-234D-BDA8-3A7F985FFD0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3817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56B9-589B-964A-BD2C-4FBC7F495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24F016-A89E-8D41-B1B2-A334A12BC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5FB588-7EEA-3045-94C0-FBCDD8629254}"/>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98B28C7B-C76D-CB43-81AC-0C278859E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2569F-DFC1-BA44-8ED6-786AF52196FD}"/>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508271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9C1B-C6C2-2B47-ABFC-59CAD63A6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115CE-A42C-4344-92F1-B893DB9C76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E2BDD-18D7-DF45-9453-B05C07A042F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67C256-410F-2942-BDA3-CA7A52297592}"/>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6" name="Footer Placeholder 5">
            <a:extLst>
              <a:ext uri="{FF2B5EF4-FFF2-40B4-BE49-F238E27FC236}">
                <a16:creationId xmlns:a16="http://schemas.microsoft.com/office/drawing/2014/main" id="{2049C8EA-8D40-804B-9E60-FF4232641D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0387C-B9CD-2848-91F3-A774F4D08FBF}"/>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96062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F7DC-EBA1-0B47-AE91-D2814AD3FA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D62B95-7BAC-9949-B819-0EE4DC964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47DF52-AFFF-9F44-A665-88E6569E19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C83208-897D-9546-9122-2286AB9FC2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E2813C-5544-CE44-BE9C-6B53E9EC26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836537-B62C-D34C-A12F-E2F8BBD1A163}"/>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8" name="Footer Placeholder 7">
            <a:extLst>
              <a:ext uri="{FF2B5EF4-FFF2-40B4-BE49-F238E27FC236}">
                <a16:creationId xmlns:a16="http://schemas.microsoft.com/office/drawing/2014/main" id="{6F68EB00-0370-D744-9555-B524C2091D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7A7F8E-9910-C546-A0B1-4531384676F9}"/>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98675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CEAB-9588-0F47-8BFD-93759CA004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406B4-993A-8C48-9AFF-E3043F5F1645}"/>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4" name="Footer Placeholder 3">
            <a:extLst>
              <a:ext uri="{FF2B5EF4-FFF2-40B4-BE49-F238E27FC236}">
                <a16:creationId xmlns:a16="http://schemas.microsoft.com/office/drawing/2014/main" id="{53E89244-33EA-CC4F-94B5-E232F15E46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98EC92-2990-734D-BE90-A65D744566A7}"/>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6933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923E-FDA4-DA46-8DC5-8725800C1817}"/>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3" name="Footer Placeholder 2">
            <a:extLst>
              <a:ext uri="{FF2B5EF4-FFF2-40B4-BE49-F238E27FC236}">
                <a16:creationId xmlns:a16="http://schemas.microsoft.com/office/drawing/2014/main" id="{69363435-843C-6945-95CF-4B6B5CC81E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E44F0F-99AF-9C45-8835-450BC5F0B555}"/>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2022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7A32-80B8-A144-BDB0-E81439B6F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91B686-F6B9-2F42-8031-7CA7753FC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1FA7C8-0283-3D4B-BEFE-8430D67B1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8FB5E6-199F-204E-A123-E6C401852EF0}"/>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6" name="Footer Placeholder 5">
            <a:extLst>
              <a:ext uri="{FF2B5EF4-FFF2-40B4-BE49-F238E27FC236}">
                <a16:creationId xmlns:a16="http://schemas.microsoft.com/office/drawing/2014/main" id="{27524B37-F571-A547-8EF9-9C86C2DFFE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AB553-C9E5-EE4F-89B7-AD860F2B58FE}"/>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183489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34BB3-527B-FF4F-B877-6255D8EF2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52A6A-3746-644B-A70E-79ABE225E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B0C80-6063-F24D-B949-D91625349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7D2763-66B3-C647-8A2F-B6AAF1868587}"/>
              </a:ext>
            </a:extLst>
          </p:cNvPr>
          <p:cNvSpPr>
            <a:spLocks noGrp="1"/>
          </p:cNvSpPr>
          <p:nvPr>
            <p:ph type="dt" sz="half" idx="10"/>
          </p:nvPr>
        </p:nvSpPr>
        <p:spPr/>
        <p:txBody>
          <a:bodyPr/>
          <a:lstStyle/>
          <a:p>
            <a:fld id="{66BE2764-7F56-3A46-8561-26425E177F13}" type="datetimeFigureOut">
              <a:rPr lang="en-US" smtClean="0"/>
              <a:t>2/25/19</a:t>
            </a:fld>
            <a:endParaRPr lang="en-US"/>
          </a:p>
        </p:txBody>
      </p:sp>
      <p:sp>
        <p:nvSpPr>
          <p:cNvPr id="6" name="Footer Placeholder 5">
            <a:extLst>
              <a:ext uri="{FF2B5EF4-FFF2-40B4-BE49-F238E27FC236}">
                <a16:creationId xmlns:a16="http://schemas.microsoft.com/office/drawing/2014/main" id="{235A43CD-D791-5F4F-8D61-F65941744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A4A4F-F101-B942-A8CC-AD23F580DC8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49814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CB9D3-15BD-E540-B259-B3E6409FA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7A656C-252A-3A42-B9EF-CF2938FC6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1B400-5383-7442-B26B-5BA2F5CCCB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E2764-7F56-3A46-8561-26425E177F13}" type="datetimeFigureOut">
              <a:rPr lang="en-US" smtClean="0"/>
              <a:t>2/25/19</a:t>
            </a:fld>
            <a:endParaRPr lang="en-US"/>
          </a:p>
        </p:txBody>
      </p:sp>
      <p:sp>
        <p:nvSpPr>
          <p:cNvPr id="5" name="Footer Placeholder 4">
            <a:extLst>
              <a:ext uri="{FF2B5EF4-FFF2-40B4-BE49-F238E27FC236}">
                <a16:creationId xmlns:a16="http://schemas.microsoft.com/office/drawing/2014/main" id="{4DA7931F-9240-2D49-9E03-1A02BF4C3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8ED904-EF89-3B4D-890E-2270E1144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05AFB-5AAC-BD47-BAAE-10070635E638}" type="slidenum">
              <a:rPr lang="en-US" smtClean="0"/>
              <a:t>‹#›</a:t>
            </a:fld>
            <a:endParaRPr lang="en-US"/>
          </a:p>
        </p:txBody>
      </p:sp>
    </p:spTree>
    <p:extLst>
      <p:ext uri="{BB962C8B-B14F-4D97-AF65-F5344CB8AC3E}">
        <p14:creationId xmlns:p14="http://schemas.microsoft.com/office/powerpoint/2010/main" val="2896373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youtu.be/pXFMQAl6XB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johntango/demoexpres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localhost:3000/input/hello/m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hyperlink" Target="http://localhost:3000/input"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hntango/chatFirebase" TargetMode="External"/><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9A66C0-74A4-3642-8321-9D38E203A717}"/>
              </a:ext>
            </a:extLst>
          </p:cNvPr>
          <p:cNvSpPr>
            <a:spLocks noGrp="1"/>
          </p:cNvSpPr>
          <p:nvPr>
            <p:ph type="ctrTitle"/>
          </p:nvPr>
        </p:nvSpPr>
        <p:spPr>
          <a:xfrm>
            <a:off x="1179226" y="826680"/>
            <a:ext cx="9833548" cy="1325563"/>
          </a:xfrm>
        </p:spPr>
        <p:txBody>
          <a:bodyPr vert="horz" lIns="91440" tIns="45720" rIns="91440" bIns="45720" rtlCol="0" anchor="ctr">
            <a:normAutofit/>
          </a:bodyPr>
          <a:lstStyle/>
          <a:p>
            <a:r>
              <a:rPr lang="en-US" sz="4000" kern="1200" dirty="0">
                <a:solidFill>
                  <a:srgbClr val="FFFFFF"/>
                </a:solidFill>
                <a:latin typeface="+mj-lt"/>
                <a:ea typeface="+mj-ea"/>
                <a:cs typeface="+mj-cs"/>
              </a:rPr>
              <a:t>Web Servers, Data Stores</a:t>
            </a:r>
            <a:br>
              <a:rPr lang="en-US" sz="4000" kern="1200" dirty="0">
                <a:solidFill>
                  <a:srgbClr val="FFFFFF"/>
                </a:solidFill>
                <a:latin typeface="+mj-lt"/>
                <a:ea typeface="+mj-ea"/>
                <a:cs typeface="+mj-cs"/>
              </a:rPr>
            </a:br>
            <a:r>
              <a:rPr lang="en-US" sz="4000" kern="1200" dirty="0" err="1">
                <a:solidFill>
                  <a:srgbClr val="FFFFFF"/>
                </a:solidFill>
                <a:latin typeface="+mj-lt"/>
                <a:ea typeface="+mj-ea"/>
                <a:cs typeface="+mj-cs"/>
              </a:rPr>
              <a:t>FireBase</a:t>
            </a:r>
            <a:r>
              <a:rPr lang="en-US" sz="4000" kern="1200" dirty="0">
                <a:solidFill>
                  <a:srgbClr val="FFFFFF"/>
                </a:solidFill>
                <a:latin typeface="+mj-lt"/>
                <a:ea typeface="+mj-ea"/>
                <a:cs typeface="+mj-cs"/>
              </a:rPr>
              <a:t> Chat</a:t>
            </a:r>
          </a:p>
        </p:txBody>
      </p:sp>
      <p:sp>
        <p:nvSpPr>
          <p:cNvPr id="3" name="Subtitle 2">
            <a:extLst>
              <a:ext uri="{FF2B5EF4-FFF2-40B4-BE49-F238E27FC236}">
                <a16:creationId xmlns:a16="http://schemas.microsoft.com/office/drawing/2014/main" id="{46B7F27C-E064-0744-9E2B-04303A551339}"/>
              </a:ext>
            </a:extLst>
          </p:cNvPr>
          <p:cNvSpPr>
            <a:spLocks noGrp="1"/>
          </p:cNvSpPr>
          <p:nvPr>
            <p:ph type="subTitle" idx="1"/>
          </p:nvPr>
        </p:nvSpPr>
        <p:spPr>
          <a:xfrm>
            <a:off x="1179226" y="3092970"/>
            <a:ext cx="9833548" cy="2693976"/>
          </a:xfrm>
        </p:spPr>
        <p:txBody>
          <a:bodyPr vert="horz" lIns="91440" tIns="45720" rIns="91440" bIns="45720" rtlCol="0">
            <a:normAutofit/>
          </a:bodyPr>
          <a:lstStyle/>
          <a:p>
            <a:pPr indent="-228600" algn="l">
              <a:buFont typeface="Arial" panose="020B0604020202020204" pitchFamily="34" charset="0"/>
              <a:buChar char="•"/>
            </a:pPr>
            <a:r>
              <a:rPr lang="en-US" sz="3200" dirty="0">
                <a:solidFill>
                  <a:srgbClr val="000000"/>
                </a:solidFill>
                <a:hlinkClick r:id="rId4"/>
              </a:rPr>
              <a:t>https://youtu.be/pXFMQAl6XBM</a:t>
            </a:r>
            <a:r>
              <a:rPr lang="en-US" sz="3200" dirty="0">
                <a:solidFill>
                  <a:srgbClr val="000000"/>
                </a:solidFill>
              </a:rPr>
              <a:t> </a:t>
            </a:r>
          </a:p>
        </p:txBody>
      </p:sp>
    </p:spTree>
    <p:extLst>
      <p:ext uri="{BB962C8B-B14F-4D97-AF65-F5344CB8AC3E}">
        <p14:creationId xmlns:p14="http://schemas.microsoft.com/office/powerpoint/2010/main" val="205965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4"/>
          <p:cNvPicPr preferRelativeResize="0">
            <a:picLocks noGrp="1"/>
          </p:cNvPicPr>
          <p:nvPr>
            <p:ph type="body" idx="1"/>
          </p:nvPr>
        </p:nvPicPr>
        <p:blipFill rotWithShape="1">
          <a:blip r:embed="rId3">
            <a:alphaModFix/>
          </a:blip>
          <a:srcRect t="8045" b="10433"/>
          <a:stretch/>
        </p:blipFill>
        <p:spPr>
          <a:xfrm>
            <a:off x="20" y="10"/>
            <a:ext cx="12191980" cy="6857990"/>
          </a:xfrm>
          <a:prstGeom prst="rect">
            <a:avLst/>
          </a:prstGeom>
          <a:noFill/>
          <a:ln>
            <a:noFill/>
          </a:ln>
        </p:spPr>
      </p:pic>
    </p:spTree>
    <p:extLst>
      <p:ext uri="{BB962C8B-B14F-4D97-AF65-F5344CB8AC3E}">
        <p14:creationId xmlns:p14="http://schemas.microsoft.com/office/powerpoint/2010/main" val="26062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2" name="Google Shape;172;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73" name="Google Shape;173;p25"/>
          <p:cNvPicPr preferRelativeResize="0"/>
          <p:nvPr/>
        </p:nvPicPr>
        <p:blipFill rotWithShape="1">
          <a:blip r:embed="rId3">
            <a:alphaModFix/>
          </a:blip>
          <a:srcRect/>
          <a:stretch/>
        </p:blipFill>
        <p:spPr>
          <a:xfrm>
            <a:off x="281814" y="0"/>
            <a:ext cx="11628372" cy="6858000"/>
          </a:xfrm>
          <a:prstGeom prst="rect">
            <a:avLst/>
          </a:prstGeom>
          <a:noFill/>
          <a:ln>
            <a:noFill/>
          </a:ln>
        </p:spPr>
      </p:pic>
    </p:spTree>
    <p:extLst>
      <p:ext uri="{BB962C8B-B14F-4D97-AF65-F5344CB8AC3E}">
        <p14:creationId xmlns:p14="http://schemas.microsoft.com/office/powerpoint/2010/main" val="230431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9" name="Google Shape;17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0" name="Google Shape;180;p26"/>
          <p:cNvPicPr preferRelativeResize="0"/>
          <p:nvPr/>
        </p:nvPicPr>
        <p:blipFill rotWithShape="1">
          <a:blip r:embed="rId3">
            <a:alphaModFix/>
          </a:blip>
          <a:srcRect/>
          <a:stretch/>
        </p:blipFill>
        <p:spPr>
          <a:xfrm>
            <a:off x="239039" y="0"/>
            <a:ext cx="11713921" cy="6858000"/>
          </a:xfrm>
          <a:prstGeom prst="rect">
            <a:avLst/>
          </a:prstGeom>
          <a:noFill/>
          <a:ln>
            <a:noFill/>
          </a:ln>
        </p:spPr>
      </p:pic>
    </p:spTree>
    <p:extLst>
      <p:ext uri="{BB962C8B-B14F-4D97-AF65-F5344CB8AC3E}">
        <p14:creationId xmlns:p14="http://schemas.microsoft.com/office/powerpoint/2010/main" val="1465784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6" name="Google Shape;186;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7" name="Google Shape;187;p27"/>
          <p:cNvPicPr preferRelativeResize="0"/>
          <p:nvPr/>
        </p:nvPicPr>
        <p:blipFill rotWithShape="1">
          <a:blip r:embed="rId3">
            <a:alphaModFix/>
          </a:blip>
          <a:srcRect/>
          <a:stretch/>
        </p:blipFill>
        <p:spPr>
          <a:xfrm>
            <a:off x="215884" y="0"/>
            <a:ext cx="11760232" cy="6858000"/>
          </a:xfrm>
          <a:prstGeom prst="rect">
            <a:avLst/>
          </a:prstGeom>
          <a:noFill/>
          <a:ln>
            <a:noFill/>
          </a:ln>
        </p:spPr>
      </p:pic>
    </p:spTree>
    <p:extLst>
      <p:ext uri="{BB962C8B-B14F-4D97-AF65-F5344CB8AC3E}">
        <p14:creationId xmlns:p14="http://schemas.microsoft.com/office/powerpoint/2010/main" val="4102663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Architecture Capabilities</a:t>
            </a:r>
            <a:endParaRPr/>
          </a:p>
        </p:txBody>
      </p:sp>
      <p:sp>
        <p:nvSpPr>
          <p:cNvPr id="193" name="Google Shape;19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Loosely coupled architectures</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Empowered teams</a:t>
            </a:r>
            <a:endParaRPr/>
          </a:p>
        </p:txBody>
      </p:sp>
      <p:pic>
        <p:nvPicPr>
          <p:cNvPr id="194" name="Google Shape;194;p28"/>
          <p:cNvPicPr preferRelativeResize="0"/>
          <p:nvPr/>
        </p:nvPicPr>
        <p:blipFill rotWithShape="1">
          <a:blip r:embed="rId3">
            <a:alphaModFix/>
          </a:blip>
          <a:srcRect/>
          <a:stretch/>
        </p:blipFill>
        <p:spPr>
          <a:xfrm>
            <a:off x="5937161" y="2282310"/>
            <a:ext cx="5235894" cy="3790492"/>
          </a:xfrm>
          <a:prstGeom prst="rect">
            <a:avLst/>
          </a:prstGeom>
          <a:noFill/>
          <a:ln>
            <a:noFill/>
          </a:ln>
        </p:spPr>
      </p:pic>
    </p:spTree>
    <p:extLst>
      <p:ext uri="{BB962C8B-B14F-4D97-AF65-F5344CB8AC3E}">
        <p14:creationId xmlns:p14="http://schemas.microsoft.com/office/powerpoint/2010/main" val="144637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1E4E-938A-F942-98D4-2DF961348B65}"/>
              </a:ext>
            </a:extLst>
          </p:cNvPr>
          <p:cNvSpPr>
            <a:spLocks noGrp="1"/>
          </p:cNvSpPr>
          <p:nvPr>
            <p:ph type="title"/>
          </p:nvPr>
        </p:nvSpPr>
        <p:spPr/>
        <p:txBody>
          <a:bodyPr/>
          <a:lstStyle/>
          <a:p>
            <a:r>
              <a:rPr lang="en-US" dirty="0"/>
              <a:t>In Class Exercises</a:t>
            </a:r>
          </a:p>
        </p:txBody>
      </p:sp>
      <p:sp>
        <p:nvSpPr>
          <p:cNvPr id="3" name="Content Placeholder 2">
            <a:extLst>
              <a:ext uri="{FF2B5EF4-FFF2-40B4-BE49-F238E27FC236}">
                <a16:creationId xmlns:a16="http://schemas.microsoft.com/office/drawing/2014/main" id="{23C79DF9-9DEB-C941-9C00-B77EE4E5D00F}"/>
              </a:ext>
            </a:extLst>
          </p:cNvPr>
          <p:cNvSpPr>
            <a:spLocks noGrp="1"/>
          </p:cNvSpPr>
          <p:nvPr>
            <p:ph idx="1"/>
          </p:nvPr>
        </p:nvSpPr>
        <p:spPr>
          <a:xfrm>
            <a:off x="838200" y="1825625"/>
            <a:ext cx="10515600" cy="4351338"/>
          </a:xfrm>
        </p:spPr>
        <p:txBody>
          <a:bodyPr/>
          <a:lstStyle/>
          <a:p>
            <a:pPr marL="514350" indent="-514350">
              <a:buFont typeface="+mj-lt"/>
              <a:buAutoNum type="arabicPeriod"/>
            </a:pPr>
            <a:r>
              <a:rPr lang="en-US" dirty="0"/>
              <a:t>Express Web Server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Chat App</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Quote App</a:t>
            </a:r>
          </a:p>
        </p:txBody>
      </p:sp>
      <p:sp>
        <p:nvSpPr>
          <p:cNvPr id="6" name="Right Arrow 5">
            <a:extLst>
              <a:ext uri="{FF2B5EF4-FFF2-40B4-BE49-F238E27FC236}">
                <a16:creationId xmlns:a16="http://schemas.microsoft.com/office/drawing/2014/main" id="{966379F3-9FA9-4443-8AA7-46FC187E9857}"/>
              </a:ext>
            </a:extLst>
          </p:cNvPr>
          <p:cNvSpPr/>
          <p:nvPr/>
        </p:nvSpPr>
        <p:spPr>
          <a:xfrm>
            <a:off x="6792600" y="1789870"/>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D3F61BED-4596-244A-81CB-668A934E0E71}"/>
              </a:ext>
            </a:extLst>
          </p:cNvPr>
          <p:cNvSpPr/>
          <p:nvPr/>
        </p:nvSpPr>
        <p:spPr>
          <a:xfrm>
            <a:off x="6773812" y="2172087"/>
            <a:ext cx="533210" cy="180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2E262C56-EF35-F842-A4D1-5232E17349E6}"/>
              </a:ext>
            </a:extLst>
          </p:cNvPr>
          <p:cNvSpPr/>
          <p:nvPr/>
        </p:nvSpPr>
        <p:spPr>
          <a:xfrm>
            <a:off x="7702502" y="1471693"/>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4967445" y="2931320"/>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Can 8">
            <a:extLst>
              <a:ext uri="{FF2B5EF4-FFF2-40B4-BE49-F238E27FC236}">
                <a16:creationId xmlns:a16="http://schemas.microsoft.com/office/drawing/2014/main" id="{585BAA17-B2F7-3D4A-989D-E435A1C5F35E}"/>
              </a:ext>
            </a:extLst>
          </p:cNvPr>
          <p:cNvSpPr/>
          <p:nvPr/>
        </p:nvSpPr>
        <p:spPr>
          <a:xfrm>
            <a:off x="5321280" y="3155815"/>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2"/>
          <a:stretch>
            <a:fillRect/>
          </a:stretch>
        </p:blipFill>
        <p:spPr>
          <a:xfrm>
            <a:off x="7937751" y="1851026"/>
            <a:ext cx="1473200" cy="444500"/>
          </a:xfrm>
          <a:prstGeom prst="rect">
            <a:avLst/>
          </a:prstGeom>
        </p:spPr>
      </p:pic>
      <p:sp>
        <p:nvSpPr>
          <p:cNvPr id="17" name="Content Placeholder 2">
            <a:extLst>
              <a:ext uri="{FF2B5EF4-FFF2-40B4-BE49-F238E27FC236}">
                <a16:creationId xmlns:a16="http://schemas.microsoft.com/office/drawing/2014/main" id="{92F91761-C667-FE45-AA5A-8652D47DC025}"/>
              </a:ext>
            </a:extLst>
          </p:cNvPr>
          <p:cNvSpPr txBox="1">
            <a:spLocks/>
          </p:cNvSpPr>
          <p:nvPr/>
        </p:nvSpPr>
        <p:spPr>
          <a:xfrm>
            <a:off x="5226300" y="1292740"/>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7900459" y="1087616"/>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6558093" y="3059119"/>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0" name="Cloud 19">
            <a:extLst>
              <a:ext uri="{FF2B5EF4-FFF2-40B4-BE49-F238E27FC236}">
                <a16:creationId xmlns:a16="http://schemas.microsoft.com/office/drawing/2014/main" id="{B9C1E136-0DB4-F746-A197-4039C492243E}"/>
              </a:ext>
            </a:extLst>
          </p:cNvPr>
          <p:cNvSpPr/>
          <p:nvPr/>
        </p:nvSpPr>
        <p:spPr>
          <a:xfrm>
            <a:off x="8170100" y="4571964"/>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6EC3E8BA-CAD8-FC45-A0CB-A7F440A09398}"/>
              </a:ext>
            </a:extLst>
          </p:cNvPr>
          <p:cNvSpPr/>
          <p:nvPr/>
        </p:nvSpPr>
        <p:spPr>
          <a:xfrm>
            <a:off x="8522397" y="4753169"/>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9830144" y="4703183"/>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3" name="Cloud 22">
            <a:extLst>
              <a:ext uri="{FF2B5EF4-FFF2-40B4-BE49-F238E27FC236}">
                <a16:creationId xmlns:a16="http://schemas.microsoft.com/office/drawing/2014/main" id="{796F6BAA-772F-F34B-9D53-96C300BAFC3D}"/>
              </a:ext>
            </a:extLst>
          </p:cNvPr>
          <p:cNvSpPr/>
          <p:nvPr/>
        </p:nvSpPr>
        <p:spPr>
          <a:xfrm>
            <a:off x="5801963" y="4528269"/>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6DC2E634-6356-5147-BC6E-13DF7CD43709}"/>
              </a:ext>
            </a:extLst>
          </p:cNvPr>
          <p:cNvPicPr>
            <a:picLocks noChangeAspect="1"/>
          </p:cNvPicPr>
          <p:nvPr/>
        </p:nvPicPr>
        <p:blipFill>
          <a:blip r:embed="rId2"/>
          <a:stretch>
            <a:fillRect/>
          </a:stretch>
        </p:blipFill>
        <p:spPr>
          <a:xfrm>
            <a:off x="6037212" y="4907602"/>
            <a:ext cx="1473200" cy="444500"/>
          </a:xfrm>
          <a:prstGeom prst="rect">
            <a:avLst/>
          </a:prstGeom>
        </p:spPr>
      </p:pic>
      <p:sp>
        <p:nvSpPr>
          <p:cNvPr id="25" name="Content Placeholder 2">
            <a:extLst>
              <a:ext uri="{FF2B5EF4-FFF2-40B4-BE49-F238E27FC236}">
                <a16:creationId xmlns:a16="http://schemas.microsoft.com/office/drawing/2014/main" id="{CF06D4C3-8EE4-6C40-8BBA-414759013EC5}"/>
              </a:ext>
            </a:extLst>
          </p:cNvPr>
          <p:cNvSpPr txBox="1">
            <a:spLocks/>
          </p:cNvSpPr>
          <p:nvPr/>
        </p:nvSpPr>
        <p:spPr>
          <a:xfrm>
            <a:off x="5999920" y="4144192"/>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7" name="Content Placeholder 2">
            <a:extLst>
              <a:ext uri="{FF2B5EF4-FFF2-40B4-BE49-F238E27FC236}">
                <a16:creationId xmlns:a16="http://schemas.microsoft.com/office/drawing/2014/main" id="{255D50EB-9288-CE46-9192-5F56AD504DFB}"/>
              </a:ext>
            </a:extLst>
          </p:cNvPr>
          <p:cNvSpPr txBox="1">
            <a:spLocks/>
          </p:cNvSpPr>
          <p:nvPr/>
        </p:nvSpPr>
        <p:spPr>
          <a:xfrm>
            <a:off x="3607506" y="4571437"/>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1" name="Graphic 30" descr="Laptop">
            <a:extLst>
              <a:ext uri="{FF2B5EF4-FFF2-40B4-BE49-F238E27FC236}">
                <a16:creationId xmlns:a16="http://schemas.microsoft.com/office/drawing/2014/main" id="{6CCEFACB-3CC5-D147-A55C-D56B7A6855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0752" y="1563782"/>
            <a:ext cx="1032863" cy="1032863"/>
          </a:xfrm>
          <a:prstGeom prst="rect">
            <a:avLst/>
          </a:prstGeom>
        </p:spPr>
      </p:pic>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5694" y="2475980"/>
            <a:ext cx="1032863" cy="1032863"/>
          </a:xfrm>
          <a:prstGeom prst="rect">
            <a:avLst/>
          </a:prstGeom>
        </p:spPr>
      </p:pic>
      <p:pic>
        <p:nvPicPr>
          <p:cNvPr id="33" name="Graphic 32" descr="Laptop">
            <a:extLst>
              <a:ext uri="{FF2B5EF4-FFF2-40B4-BE49-F238E27FC236}">
                <a16:creationId xmlns:a16="http://schemas.microsoft.com/office/drawing/2014/main" id="{2E70489A-4DC8-7F47-9EED-7AE18B4CCC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474" y="2622804"/>
            <a:ext cx="1032863" cy="1032863"/>
          </a:xfrm>
          <a:prstGeom prst="rect">
            <a:avLst/>
          </a:prstGeom>
        </p:spPr>
      </p:pic>
      <p:pic>
        <p:nvPicPr>
          <p:cNvPr id="34" name="Graphic 33" descr="Laptop">
            <a:extLst>
              <a:ext uri="{FF2B5EF4-FFF2-40B4-BE49-F238E27FC236}">
                <a16:creationId xmlns:a16="http://schemas.microsoft.com/office/drawing/2014/main" id="{E4412325-AC35-FF48-93A0-AE03CBEFF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6020" y="3393194"/>
            <a:ext cx="1032863" cy="1032863"/>
          </a:xfrm>
          <a:prstGeom prst="rect">
            <a:avLst/>
          </a:prstGeom>
        </p:spPr>
      </p:pic>
      <p:pic>
        <p:nvPicPr>
          <p:cNvPr id="35" name="Graphic 34" descr="Laptop">
            <a:extLst>
              <a:ext uri="{FF2B5EF4-FFF2-40B4-BE49-F238E27FC236}">
                <a16:creationId xmlns:a16="http://schemas.microsoft.com/office/drawing/2014/main" id="{86C4198B-9C93-824D-A31C-FF5600F914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4731" y="3491366"/>
            <a:ext cx="1032863" cy="1032863"/>
          </a:xfrm>
          <a:prstGeom prst="rect">
            <a:avLst/>
          </a:prstGeom>
        </p:spPr>
      </p:pic>
      <p:sp>
        <p:nvSpPr>
          <p:cNvPr id="36" name="Right Arrow 35">
            <a:extLst>
              <a:ext uri="{FF2B5EF4-FFF2-40B4-BE49-F238E27FC236}">
                <a16:creationId xmlns:a16="http://schemas.microsoft.com/office/drawing/2014/main" id="{F50BFFE1-05B2-7D44-B43D-D253818E5206}"/>
              </a:ext>
            </a:extLst>
          </p:cNvPr>
          <p:cNvSpPr/>
          <p:nvPr/>
        </p:nvSpPr>
        <p:spPr>
          <a:xfrm>
            <a:off x="5073344" y="5079531"/>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B57D9F2B-977F-EC40-9938-0B0FD753ACCA}"/>
              </a:ext>
            </a:extLst>
          </p:cNvPr>
          <p:cNvSpPr/>
          <p:nvPr/>
        </p:nvSpPr>
        <p:spPr>
          <a:xfrm>
            <a:off x="7594469" y="4942969"/>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Laptop">
            <a:extLst>
              <a:ext uri="{FF2B5EF4-FFF2-40B4-BE49-F238E27FC236}">
                <a16:creationId xmlns:a16="http://schemas.microsoft.com/office/drawing/2014/main" id="{BCD823CB-7255-5840-872C-CA14573DAB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9779" y="4698572"/>
            <a:ext cx="1032863" cy="1032863"/>
          </a:xfrm>
          <a:prstGeom prst="rect">
            <a:avLst/>
          </a:prstGeom>
        </p:spPr>
      </p:pic>
    </p:spTree>
    <p:extLst>
      <p:ext uri="{BB962C8B-B14F-4D97-AF65-F5344CB8AC3E}">
        <p14:creationId xmlns:p14="http://schemas.microsoft.com/office/powerpoint/2010/main" val="1372672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53BEC0-2D05-8943-BDB5-3CC605248AD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Download files to your working directory from </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 </a:t>
            </a:r>
            <a:r>
              <a:rPr lang="en-US" sz="3000" kern="1200" dirty="0">
                <a:solidFill>
                  <a:srgbClr val="FFFFFF"/>
                </a:solidFill>
                <a:highlight>
                  <a:srgbClr val="FFFF00"/>
                </a:highlight>
                <a:latin typeface="+mj-lt"/>
                <a:ea typeface="+mj-ea"/>
                <a:cs typeface="+mj-cs"/>
                <a:hlinkClick r:id="rId2"/>
              </a:rPr>
              <a:t>https://github.com/johntango/demoexpress</a:t>
            </a:r>
            <a:r>
              <a:rPr lang="en-US" sz="3000" kern="1200" dirty="0">
                <a:solidFill>
                  <a:srgbClr val="FFFFFF"/>
                </a:solidFill>
                <a:highlight>
                  <a:srgbClr val="FFFF00"/>
                </a:highlight>
                <a:latin typeface="+mj-lt"/>
                <a:ea typeface="+mj-ea"/>
                <a:cs typeface="+mj-cs"/>
              </a:rPr>
              <a:t> </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descr="A screenshot of a cell phone&#10;&#10;Description automatically generated">
            <a:extLst>
              <a:ext uri="{FF2B5EF4-FFF2-40B4-BE49-F238E27FC236}">
                <a16:creationId xmlns:a16="http://schemas.microsoft.com/office/drawing/2014/main" id="{835EA9B0-0C1B-0D4A-BBE9-5CDE5057551A}"/>
              </a:ext>
            </a:extLst>
          </p:cNvPr>
          <p:cNvPicPr>
            <a:picLocks noGrp="1" noChangeAspect="1"/>
          </p:cNvPicPr>
          <p:nvPr>
            <p:ph idx="1"/>
          </p:nvPr>
        </p:nvPicPr>
        <p:blipFill>
          <a:blip r:embed="rId3"/>
          <a:stretch>
            <a:fillRect/>
          </a:stretch>
        </p:blipFill>
        <p:spPr>
          <a:xfrm>
            <a:off x="320040" y="2697981"/>
            <a:ext cx="11496821" cy="3621497"/>
          </a:xfrm>
          <a:prstGeom prst="rect">
            <a:avLst/>
          </a:prstGeom>
        </p:spPr>
      </p:pic>
    </p:spTree>
    <p:extLst>
      <p:ext uri="{BB962C8B-B14F-4D97-AF65-F5344CB8AC3E}">
        <p14:creationId xmlns:p14="http://schemas.microsoft.com/office/powerpoint/2010/main" val="1524184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3F16-273C-A643-B6E2-0D4E0350D46D}"/>
              </a:ext>
            </a:extLst>
          </p:cNvPr>
          <p:cNvSpPr>
            <a:spLocks noGrp="1"/>
          </p:cNvSpPr>
          <p:nvPr>
            <p:ph type="title"/>
          </p:nvPr>
        </p:nvSpPr>
        <p:spPr>
          <a:xfrm>
            <a:off x="804672" y="723578"/>
            <a:ext cx="3387106" cy="1645501"/>
          </a:xfrm>
        </p:spPr>
        <p:txBody>
          <a:bodyPr>
            <a:normAutofit/>
          </a:bodyPr>
          <a:lstStyle/>
          <a:p>
            <a:r>
              <a:rPr lang="en-US" sz="3700"/>
              <a:t>NPM Node Package Manager</a:t>
            </a:r>
          </a:p>
        </p:txBody>
      </p:sp>
      <p:sp>
        <p:nvSpPr>
          <p:cNvPr id="3" name="Content Placeholder 2">
            <a:extLst>
              <a:ext uri="{FF2B5EF4-FFF2-40B4-BE49-F238E27FC236}">
                <a16:creationId xmlns:a16="http://schemas.microsoft.com/office/drawing/2014/main" id="{3EE7FC3A-25F3-2744-8727-0E6E4382715B}"/>
              </a:ext>
            </a:extLst>
          </p:cNvPr>
          <p:cNvSpPr>
            <a:spLocks noGrp="1"/>
          </p:cNvSpPr>
          <p:nvPr>
            <p:ph idx="1"/>
          </p:nvPr>
        </p:nvSpPr>
        <p:spPr>
          <a:xfrm>
            <a:off x="804672" y="2548467"/>
            <a:ext cx="3387105" cy="3628495"/>
          </a:xfrm>
        </p:spPr>
        <p:txBody>
          <a:bodyPr>
            <a:normAutofit/>
          </a:bodyPr>
          <a:lstStyle/>
          <a:p>
            <a:r>
              <a:rPr lang="en-US" sz="1800"/>
              <a:t>Allows you to manage thousands of libraries efficiently</a:t>
            </a:r>
          </a:p>
          <a:p>
            <a:r>
              <a:rPr lang="en-US" sz="1800"/>
              <a:t>9 billion downloads last week !!!</a:t>
            </a:r>
          </a:p>
          <a:p>
            <a:r>
              <a:rPr lang="en-US" sz="1800"/>
              <a:t>Learn fast from the best</a:t>
            </a:r>
          </a:p>
        </p:txBody>
      </p:sp>
      <p:sp>
        <p:nvSpPr>
          <p:cNvPr id="12" name="Rectangle 11">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2CD523A-9562-6740-B160-C0BA7CEEB2EB}"/>
              </a:ext>
            </a:extLst>
          </p:cNvPr>
          <p:cNvPicPr>
            <a:picLocks noChangeAspect="1"/>
          </p:cNvPicPr>
          <p:nvPr/>
        </p:nvPicPr>
        <p:blipFill>
          <a:blip r:embed="rId2"/>
          <a:stretch>
            <a:fillRect/>
          </a:stretch>
        </p:blipFill>
        <p:spPr>
          <a:xfrm>
            <a:off x="5009463" y="1347826"/>
            <a:ext cx="3775899" cy="1614196"/>
          </a:xfrm>
          <a:prstGeom prst="rect">
            <a:avLst/>
          </a:prstGeom>
        </p:spPr>
      </p:pic>
      <p:sp>
        <p:nvSpPr>
          <p:cNvPr id="16" name="Rectangle 15">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68177E4-1850-264E-B5E6-235D90C354C3}"/>
              </a:ext>
            </a:extLst>
          </p:cNvPr>
          <p:cNvPicPr>
            <a:picLocks noChangeAspect="1"/>
          </p:cNvPicPr>
          <p:nvPr/>
        </p:nvPicPr>
        <p:blipFill>
          <a:blip r:embed="rId3"/>
          <a:stretch>
            <a:fillRect/>
          </a:stretch>
        </p:blipFill>
        <p:spPr>
          <a:xfrm>
            <a:off x="9279639" y="1077097"/>
            <a:ext cx="2438503" cy="1511871"/>
          </a:xfrm>
          <a:prstGeom prst="rect">
            <a:avLst/>
          </a:prstGeom>
        </p:spPr>
      </p:pic>
      <p:sp>
        <p:nvSpPr>
          <p:cNvPr id="18" name="Rectangle 17">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A8C1990-7D89-864E-8D05-58961DF2F053}"/>
              </a:ext>
            </a:extLst>
          </p:cNvPr>
          <p:cNvPicPr>
            <a:picLocks noChangeAspect="1"/>
          </p:cNvPicPr>
          <p:nvPr/>
        </p:nvPicPr>
        <p:blipFill>
          <a:blip r:embed="rId4"/>
          <a:stretch>
            <a:fillRect/>
          </a:stretch>
        </p:blipFill>
        <p:spPr>
          <a:xfrm>
            <a:off x="5009463" y="4567590"/>
            <a:ext cx="3775899" cy="1566997"/>
          </a:xfrm>
          <a:prstGeom prst="rect">
            <a:avLst/>
          </a:prstGeom>
        </p:spPr>
      </p:pic>
      <p:sp>
        <p:nvSpPr>
          <p:cNvPr id="20" name="Rectangle 19">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FEBC340-322F-DC46-AE40-C12D3A73E6F1}"/>
              </a:ext>
            </a:extLst>
          </p:cNvPr>
          <p:cNvPicPr>
            <a:picLocks noChangeAspect="1"/>
          </p:cNvPicPr>
          <p:nvPr/>
        </p:nvPicPr>
        <p:blipFill>
          <a:blip r:embed="rId5"/>
          <a:stretch>
            <a:fillRect/>
          </a:stretch>
        </p:blipFill>
        <p:spPr>
          <a:xfrm>
            <a:off x="9279639" y="4444888"/>
            <a:ext cx="2438503" cy="1164384"/>
          </a:xfrm>
          <a:prstGeom prst="rect">
            <a:avLst/>
          </a:prstGeom>
        </p:spPr>
      </p:pic>
    </p:spTree>
    <p:extLst>
      <p:ext uri="{BB962C8B-B14F-4D97-AF65-F5344CB8AC3E}">
        <p14:creationId xmlns:p14="http://schemas.microsoft.com/office/powerpoint/2010/main" val="135324571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B0E9-7290-1445-A379-05C0CC3FF8D1}"/>
              </a:ext>
            </a:extLst>
          </p:cNvPr>
          <p:cNvSpPr>
            <a:spLocks noGrp="1"/>
          </p:cNvSpPr>
          <p:nvPr>
            <p:ph type="title"/>
          </p:nvPr>
        </p:nvSpPr>
        <p:spPr>
          <a:xfrm>
            <a:off x="1514292" y="513612"/>
            <a:ext cx="9894133" cy="1031216"/>
          </a:xfrm>
        </p:spPr>
        <p:txBody>
          <a:bodyPr anchor="b">
            <a:normAutofit/>
          </a:bodyPr>
          <a:lstStyle/>
          <a:p>
            <a:r>
              <a:rPr lang="en-US" dirty="0" err="1"/>
              <a:t>package.json</a:t>
            </a:r>
            <a:endParaRPr lang="en-US" dirty="0"/>
          </a:p>
        </p:txBody>
      </p:sp>
      <p:pic>
        <p:nvPicPr>
          <p:cNvPr id="4" name="Picture 3">
            <a:extLst>
              <a:ext uri="{FF2B5EF4-FFF2-40B4-BE49-F238E27FC236}">
                <a16:creationId xmlns:a16="http://schemas.microsoft.com/office/drawing/2014/main" id="{22B253B1-8348-5A43-B43F-4B88236B2623}"/>
              </a:ext>
            </a:extLst>
          </p:cNvPr>
          <p:cNvPicPr>
            <a:picLocks noChangeAspect="1"/>
          </p:cNvPicPr>
          <p:nvPr/>
        </p:nvPicPr>
        <p:blipFill>
          <a:blip r:embed="rId2"/>
          <a:stretch>
            <a:fillRect/>
          </a:stretch>
        </p:blipFill>
        <p:spPr>
          <a:xfrm>
            <a:off x="1514293" y="2914929"/>
            <a:ext cx="5069382" cy="2103792"/>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2B52F1-EAEA-4344-BEE7-BDB35F363511}"/>
              </a:ext>
            </a:extLst>
          </p:cNvPr>
          <p:cNvSpPr>
            <a:spLocks noGrp="1"/>
          </p:cNvSpPr>
          <p:nvPr>
            <p:ph idx="1"/>
          </p:nvPr>
        </p:nvSpPr>
        <p:spPr>
          <a:xfrm>
            <a:off x="7781373" y="2279151"/>
            <a:ext cx="3627063" cy="3387145"/>
          </a:xfrm>
        </p:spPr>
        <p:txBody>
          <a:bodyPr anchor="ctr">
            <a:normAutofit/>
          </a:bodyPr>
          <a:lstStyle/>
          <a:p>
            <a:r>
              <a:rPr lang="en-US" sz="2400"/>
              <a:t>npm init    - creates file package.json</a:t>
            </a:r>
          </a:p>
          <a:p>
            <a:r>
              <a:rPr lang="en-US" sz="2400"/>
              <a:t>package.json – specifies how to build your app</a:t>
            </a:r>
          </a:p>
        </p:txBody>
      </p:sp>
    </p:spTree>
    <p:extLst>
      <p:ext uri="{BB962C8B-B14F-4D97-AF65-F5344CB8AC3E}">
        <p14:creationId xmlns:p14="http://schemas.microsoft.com/office/powerpoint/2010/main" val="2987474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65CA1E-166D-C94F-8F98-768F889FE662}"/>
              </a:ext>
            </a:extLst>
          </p:cNvPr>
          <p:cNvSpPr>
            <a:spLocks noGrp="1"/>
          </p:cNvSpPr>
          <p:nvPr>
            <p:ph type="title"/>
          </p:nvPr>
        </p:nvSpPr>
        <p:spPr>
          <a:xfrm>
            <a:off x="750242" y="632990"/>
            <a:ext cx="4062643" cy="1043409"/>
          </a:xfrm>
        </p:spPr>
        <p:txBody>
          <a:bodyPr>
            <a:normAutofit/>
          </a:bodyPr>
          <a:lstStyle/>
          <a:p>
            <a:r>
              <a:rPr lang="en-US" sz="3300"/>
              <a:t>npm init  - creates file package.json</a:t>
            </a:r>
          </a:p>
        </p:txBody>
      </p:sp>
      <p:sp>
        <p:nvSpPr>
          <p:cNvPr id="3" name="Content Placeholder 2">
            <a:extLst>
              <a:ext uri="{FF2B5EF4-FFF2-40B4-BE49-F238E27FC236}">
                <a16:creationId xmlns:a16="http://schemas.microsoft.com/office/drawing/2014/main" id="{56491EC7-94D3-024B-9765-D5478874BDD2}"/>
              </a:ext>
            </a:extLst>
          </p:cNvPr>
          <p:cNvSpPr>
            <a:spLocks noGrp="1"/>
          </p:cNvSpPr>
          <p:nvPr>
            <p:ph idx="1"/>
          </p:nvPr>
        </p:nvSpPr>
        <p:spPr>
          <a:xfrm>
            <a:off x="518474" y="1774372"/>
            <a:ext cx="4064409" cy="2754086"/>
          </a:xfrm>
        </p:spPr>
        <p:txBody>
          <a:bodyPr anchor="t">
            <a:normAutofit/>
          </a:bodyPr>
          <a:lstStyle/>
          <a:p>
            <a:pPr marL="0" indent="0">
              <a:buNone/>
            </a:pPr>
            <a:r>
              <a:rPr lang="en-US" sz="1800"/>
              <a:t>select defaults</a:t>
            </a:r>
          </a:p>
          <a:p>
            <a:pPr marL="0" indent="0">
              <a:buNone/>
            </a:pPr>
            <a:r>
              <a:rPr lang="en-US" sz="1800"/>
              <a:t>Except</a:t>
            </a:r>
          </a:p>
          <a:p>
            <a:pPr marL="0" indent="0">
              <a:buNone/>
            </a:pPr>
            <a:r>
              <a:rPr lang="en-US" sz="1800"/>
              <a:t>Author</a:t>
            </a:r>
          </a:p>
          <a:p>
            <a:pPr marL="0" indent="0">
              <a:buNone/>
            </a:pPr>
            <a:r>
              <a:rPr lang="en-US" sz="1800"/>
              <a:t>License</a:t>
            </a:r>
          </a:p>
          <a:p>
            <a:pPr marL="0" indent="0">
              <a:buNone/>
            </a:pPr>
            <a:endParaRPr lang="en-US" sz="1800"/>
          </a:p>
          <a:p>
            <a:pPr marL="0" indent="0">
              <a:buNone/>
            </a:pPr>
            <a:endParaRPr lang="en-US" sz="1800"/>
          </a:p>
        </p:txBody>
      </p:sp>
      <p:pic>
        <p:nvPicPr>
          <p:cNvPr id="4" name="Picture 3">
            <a:extLst>
              <a:ext uri="{FF2B5EF4-FFF2-40B4-BE49-F238E27FC236}">
                <a16:creationId xmlns:a16="http://schemas.microsoft.com/office/drawing/2014/main" id="{C39571E5-254F-9B44-92D4-02553D3F7561}"/>
              </a:ext>
            </a:extLst>
          </p:cNvPr>
          <p:cNvPicPr>
            <a:picLocks noChangeAspect="1"/>
          </p:cNvPicPr>
          <p:nvPr/>
        </p:nvPicPr>
        <p:blipFill rotWithShape="1">
          <a:blip r:embed="rId2"/>
          <a:srcRect l="3599" r="4493"/>
          <a:stretch/>
        </p:blipFill>
        <p:spPr>
          <a:xfrm>
            <a:off x="6096000" y="1404960"/>
            <a:ext cx="5553233" cy="3777457"/>
          </a:xfrm>
          <a:prstGeom prst="rect">
            <a:avLst/>
          </a:prstGeom>
        </p:spPr>
      </p:pic>
    </p:spTree>
    <p:extLst>
      <p:ext uri="{BB962C8B-B14F-4D97-AF65-F5344CB8AC3E}">
        <p14:creationId xmlns:p14="http://schemas.microsoft.com/office/powerpoint/2010/main" val="139583667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2062-2029-824A-ADAB-4688CA88387C}"/>
              </a:ext>
            </a:extLst>
          </p:cNvPr>
          <p:cNvSpPr>
            <a:spLocks noGrp="1"/>
          </p:cNvSpPr>
          <p:nvPr>
            <p:ph type="title"/>
          </p:nvPr>
        </p:nvSpPr>
        <p:spPr/>
        <p:txBody>
          <a:bodyPr/>
          <a:lstStyle/>
          <a:p>
            <a:r>
              <a:rPr lang="en-US" dirty="0"/>
              <a:t>Complexity of Modern Systems</a:t>
            </a:r>
          </a:p>
        </p:txBody>
      </p:sp>
      <p:sp>
        <p:nvSpPr>
          <p:cNvPr id="3" name="Content Placeholder 2">
            <a:extLst>
              <a:ext uri="{FF2B5EF4-FFF2-40B4-BE49-F238E27FC236}">
                <a16:creationId xmlns:a16="http://schemas.microsoft.com/office/drawing/2014/main" id="{9D0F34A4-F905-C746-B94D-0E2CF6549BAC}"/>
              </a:ext>
            </a:extLst>
          </p:cNvPr>
          <p:cNvSpPr>
            <a:spLocks noGrp="1"/>
          </p:cNvSpPr>
          <p:nvPr>
            <p:ph idx="1"/>
          </p:nvPr>
        </p:nvSpPr>
        <p:spPr/>
        <p:txBody>
          <a:bodyPr/>
          <a:lstStyle/>
          <a:p>
            <a:pPr marL="0" indent="0">
              <a:buNone/>
            </a:pPr>
            <a:r>
              <a:rPr lang="en-US" dirty="0"/>
              <a:t>How can we deploy at scale </a:t>
            </a:r>
          </a:p>
        </p:txBody>
      </p:sp>
      <p:pic>
        <p:nvPicPr>
          <p:cNvPr id="4" name="Picture 3">
            <a:extLst>
              <a:ext uri="{FF2B5EF4-FFF2-40B4-BE49-F238E27FC236}">
                <a16:creationId xmlns:a16="http://schemas.microsoft.com/office/drawing/2014/main" id="{98A36F51-6D6D-534C-B898-4073A1F7C933}"/>
              </a:ext>
            </a:extLst>
          </p:cNvPr>
          <p:cNvPicPr>
            <a:picLocks noChangeAspect="1"/>
          </p:cNvPicPr>
          <p:nvPr/>
        </p:nvPicPr>
        <p:blipFill>
          <a:blip r:embed="rId2"/>
          <a:stretch>
            <a:fillRect/>
          </a:stretch>
        </p:blipFill>
        <p:spPr>
          <a:xfrm>
            <a:off x="0" y="1431126"/>
            <a:ext cx="12192000" cy="5061749"/>
          </a:xfrm>
          <a:prstGeom prst="rect">
            <a:avLst/>
          </a:prstGeom>
        </p:spPr>
      </p:pic>
    </p:spTree>
    <p:extLst>
      <p:ext uri="{BB962C8B-B14F-4D97-AF65-F5344CB8AC3E}">
        <p14:creationId xmlns:p14="http://schemas.microsoft.com/office/powerpoint/2010/main" val="4057624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885DB-BFAA-9541-A356-2B50BC3D3C7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Package.json </a:t>
            </a:r>
          </a:p>
        </p:txBody>
      </p:sp>
      <p:pic>
        <p:nvPicPr>
          <p:cNvPr id="4" name="Picture 3">
            <a:extLst>
              <a:ext uri="{FF2B5EF4-FFF2-40B4-BE49-F238E27FC236}">
                <a16:creationId xmlns:a16="http://schemas.microsoft.com/office/drawing/2014/main" id="{492A4A3D-EE04-8F42-A8EE-AE0A826C023D}"/>
              </a:ext>
            </a:extLst>
          </p:cNvPr>
          <p:cNvPicPr>
            <a:picLocks noChangeAspect="1"/>
          </p:cNvPicPr>
          <p:nvPr/>
        </p:nvPicPr>
        <p:blipFill>
          <a:blip r:embed="rId2"/>
          <a:stretch>
            <a:fillRect/>
          </a:stretch>
        </p:blipFill>
        <p:spPr>
          <a:xfrm>
            <a:off x="4038600" y="983318"/>
            <a:ext cx="7188199" cy="4887975"/>
          </a:xfrm>
          <a:prstGeom prst="rect">
            <a:avLst/>
          </a:prstGeom>
        </p:spPr>
      </p:pic>
    </p:spTree>
    <p:extLst>
      <p:ext uri="{BB962C8B-B14F-4D97-AF65-F5344CB8AC3E}">
        <p14:creationId xmlns:p14="http://schemas.microsoft.com/office/powerpoint/2010/main" val="3039101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E4EFE-3DA5-1944-A128-DC83E1D9977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npm install express</a:t>
            </a:r>
          </a:p>
        </p:txBody>
      </p:sp>
      <p:sp>
        <p:nvSpPr>
          <p:cNvPr id="3" name="Content Placeholder 2">
            <a:extLst>
              <a:ext uri="{FF2B5EF4-FFF2-40B4-BE49-F238E27FC236}">
                <a16:creationId xmlns:a16="http://schemas.microsoft.com/office/drawing/2014/main" id="{EAE96E90-683C-BC49-AA36-D451C4DC62F1}"/>
              </a:ext>
            </a:extLst>
          </p:cNvPr>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en-US" sz="1900" kern="1200">
                <a:solidFill>
                  <a:srgbClr val="FFF918"/>
                </a:solidFill>
                <a:latin typeface="+mn-lt"/>
                <a:ea typeface="+mn-ea"/>
                <a:cs typeface="+mn-cs"/>
              </a:rPr>
              <a:t>This installs the “express” web server library and modifies package.json to include this step. </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D6447D6-0A79-0E41-A761-9634E0E1E709}"/>
              </a:ext>
            </a:extLst>
          </p:cNvPr>
          <p:cNvPicPr>
            <a:picLocks noChangeAspect="1"/>
          </p:cNvPicPr>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521339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18191-9D43-EB48-ADCD-89BD4978A1C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Express installed</a:t>
            </a:r>
            <a:br>
              <a:rPr lang="en-US" sz="2600" kern="1200">
                <a:solidFill>
                  <a:srgbClr val="FFFFFF"/>
                </a:solidFill>
                <a:latin typeface="+mj-lt"/>
                <a:ea typeface="+mj-ea"/>
                <a:cs typeface="+mj-cs"/>
              </a:rPr>
            </a:br>
            <a:endParaRPr lang="en-US" sz="2600" kern="1200">
              <a:solidFill>
                <a:srgbClr val="FFFFFF"/>
              </a:solidFill>
              <a:latin typeface="+mj-lt"/>
              <a:ea typeface="+mj-ea"/>
              <a:cs typeface="+mj-cs"/>
            </a:endParaRPr>
          </a:p>
        </p:txBody>
      </p:sp>
      <p:pic>
        <p:nvPicPr>
          <p:cNvPr id="7" name="Content Placeholder 3" descr="A screenshot of text&#10;&#10;Description automatically generated">
            <a:extLst>
              <a:ext uri="{FF2B5EF4-FFF2-40B4-BE49-F238E27FC236}">
                <a16:creationId xmlns:a16="http://schemas.microsoft.com/office/drawing/2014/main" id="{40EE45EA-FEAE-D545-AAB2-4C5209679A36}"/>
              </a:ext>
            </a:extLst>
          </p:cNvPr>
          <p:cNvPicPr>
            <a:picLocks noGrp="1" noChangeAspect="1"/>
          </p:cNvPicPr>
          <p:nvPr>
            <p:ph idx="1"/>
          </p:nvPr>
        </p:nvPicPr>
        <p:blipFill>
          <a:blip r:embed="rId2"/>
          <a:stretch>
            <a:fillRect/>
          </a:stretch>
        </p:blipFill>
        <p:spPr>
          <a:xfrm>
            <a:off x="4243704" y="961812"/>
            <a:ext cx="6777990" cy="4930987"/>
          </a:xfrm>
          <a:prstGeom prst="rect">
            <a:avLst/>
          </a:prstGeom>
        </p:spPr>
      </p:pic>
      <p:sp>
        <p:nvSpPr>
          <p:cNvPr id="8" name="Right Arrow 7">
            <a:extLst>
              <a:ext uri="{FF2B5EF4-FFF2-40B4-BE49-F238E27FC236}">
                <a16:creationId xmlns:a16="http://schemas.microsoft.com/office/drawing/2014/main" id="{2F90DAC6-3C2C-1D41-9404-FB94BFF47BDE}"/>
              </a:ext>
            </a:extLst>
          </p:cNvPr>
          <p:cNvSpPr/>
          <p:nvPr/>
        </p:nvSpPr>
        <p:spPr>
          <a:xfrm>
            <a:off x="3392434" y="4944533"/>
            <a:ext cx="1433566"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432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F66104-5DD8-1E4D-BEC2-8F6A2DDDE93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Now write the app - server.js </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a:extLst>
              <a:ext uri="{FF2B5EF4-FFF2-40B4-BE49-F238E27FC236}">
                <a16:creationId xmlns:a16="http://schemas.microsoft.com/office/drawing/2014/main" id="{17CDBEB3-B04F-9B4B-BD1A-52B9CE6DBB38}"/>
              </a:ext>
            </a:extLst>
          </p:cNvPr>
          <p:cNvPicPr>
            <a:picLocks noGrp="1" noChangeAspect="1"/>
          </p:cNvPicPr>
          <p:nvPr>
            <p:ph idx="1"/>
          </p:nvPr>
        </p:nvPicPr>
        <p:blipFill>
          <a:blip r:embed="rId2"/>
          <a:stretch>
            <a:fillRect/>
          </a:stretch>
        </p:blipFill>
        <p:spPr>
          <a:xfrm>
            <a:off x="1525679" y="2509911"/>
            <a:ext cx="9085543" cy="3997637"/>
          </a:xfrm>
          <a:prstGeom prst="rect">
            <a:avLst/>
          </a:prstGeom>
        </p:spPr>
      </p:pic>
    </p:spTree>
    <p:extLst>
      <p:ext uri="{BB962C8B-B14F-4D97-AF65-F5344CB8AC3E}">
        <p14:creationId xmlns:p14="http://schemas.microsoft.com/office/powerpoint/2010/main" val="264245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Now run in the command window </a:t>
            </a:r>
            <a:br>
              <a:rPr lang="en-US" sz="3000">
                <a:solidFill>
                  <a:srgbClr val="FFFFFF"/>
                </a:solidFill>
              </a:rPr>
            </a:br>
            <a:r>
              <a:rPr lang="en-US" sz="3000">
                <a:solidFill>
                  <a:srgbClr val="FFFFFF"/>
                </a:solidFill>
              </a:rPr>
              <a:t>&gt;node server.js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1E5A37A9-7221-D449-9BE7-965FEBD9C278}"/>
              </a:ext>
            </a:extLst>
          </p:cNvPr>
          <p:cNvPicPr>
            <a:picLocks noGrp="1" noChangeAspect="1"/>
          </p:cNvPicPr>
          <p:nvPr>
            <p:ph idx="1"/>
          </p:nvPr>
        </p:nvPicPr>
        <p:blipFill>
          <a:blip r:embed="rId2"/>
          <a:stretch>
            <a:fillRect/>
          </a:stretch>
        </p:blipFill>
        <p:spPr>
          <a:xfrm>
            <a:off x="331567" y="3198055"/>
            <a:ext cx="5455917" cy="2455162"/>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E0DDAF3-A29E-0644-960C-8BC1F3AC7C52}"/>
              </a:ext>
            </a:extLst>
          </p:cNvPr>
          <p:cNvPicPr>
            <a:picLocks noChangeAspect="1"/>
          </p:cNvPicPr>
          <p:nvPr/>
        </p:nvPicPr>
        <p:blipFill>
          <a:blip r:embed="rId3"/>
          <a:stretch>
            <a:fillRect/>
          </a:stretch>
        </p:blipFill>
        <p:spPr>
          <a:xfrm>
            <a:off x="6445073" y="4023263"/>
            <a:ext cx="5455917" cy="804747"/>
          </a:xfrm>
          <a:prstGeom prst="rect">
            <a:avLst/>
          </a:prstGeom>
        </p:spPr>
      </p:pic>
    </p:spTree>
    <p:extLst>
      <p:ext uri="{BB962C8B-B14F-4D97-AF65-F5344CB8AC3E}">
        <p14:creationId xmlns:p14="http://schemas.microsoft.com/office/powerpoint/2010/main" val="1320517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fontScale="90000"/>
          </a:bodyPr>
          <a:lstStyle/>
          <a:p>
            <a:pPr algn="ctr"/>
            <a:r>
              <a:rPr lang="en-US" sz="2400" dirty="0">
                <a:solidFill>
                  <a:srgbClr val="FFFFFF"/>
                </a:solidFill>
              </a:rPr>
              <a:t>Now we are going to add ”routes” to our web server</a:t>
            </a:r>
            <a:br>
              <a:rPr lang="en-US" sz="2400" dirty="0">
                <a:solidFill>
                  <a:srgbClr val="FFFFFF"/>
                </a:solidFill>
              </a:rPr>
            </a:br>
            <a:r>
              <a:rPr lang="en-US" sz="2400" dirty="0">
                <a:solidFill>
                  <a:srgbClr val="FFFFFF"/>
                </a:solidFill>
              </a:rPr>
              <a:t>http://localhost:3000/lucky</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0DEF4310-0491-6044-8488-4019DE97CA5D}"/>
              </a:ext>
            </a:extLst>
          </p:cNvPr>
          <p:cNvPicPr>
            <a:picLocks noGrp="1" noChangeAspect="1"/>
          </p:cNvPicPr>
          <p:nvPr>
            <p:ph idx="1"/>
          </p:nvPr>
        </p:nvPicPr>
        <p:blipFill>
          <a:blip r:embed="rId2"/>
          <a:stretch>
            <a:fillRect/>
          </a:stretch>
        </p:blipFill>
        <p:spPr>
          <a:xfrm>
            <a:off x="331567" y="2959359"/>
            <a:ext cx="5455917" cy="293255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CA5C61-54AA-564C-A34D-5E346D45350A}"/>
              </a:ext>
            </a:extLst>
          </p:cNvPr>
          <p:cNvPicPr>
            <a:picLocks noChangeAspect="1"/>
          </p:cNvPicPr>
          <p:nvPr/>
        </p:nvPicPr>
        <p:blipFill>
          <a:blip r:embed="rId3"/>
          <a:stretch>
            <a:fillRect/>
          </a:stretch>
        </p:blipFill>
        <p:spPr>
          <a:xfrm>
            <a:off x="6445073" y="3225335"/>
            <a:ext cx="5455917" cy="2400602"/>
          </a:xfrm>
          <a:prstGeom prst="rect">
            <a:avLst/>
          </a:prstGeom>
        </p:spPr>
      </p:pic>
      <p:sp>
        <p:nvSpPr>
          <p:cNvPr id="10" name="Right Arrow 9">
            <a:extLst>
              <a:ext uri="{FF2B5EF4-FFF2-40B4-BE49-F238E27FC236}">
                <a16:creationId xmlns:a16="http://schemas.microsoft.com/office/drawing/2014/main" id="{8BC68945-D3BF-1546-9278-4CA3C2F7AE61}"/>
              </a:ext>
            </a:extLst>
          </p:cNvPr>
          <p:cNvSpPr/>
          <p:nvPr/>
        </p:nvSpPr>
        <p:spPr>
          <a:xfrm>
            <a:off x="0" y="4425636"/>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ight Arrow 10">
            <a:extLst>
              <a:ext uri="{FF2B5EF4-FFF2-40B4-BE49-F238E27FC236}">
                <a16:creationId xmlns:a16="http://schemas.microsoft.com/office/drawing/2014/main" id="{4581770F-C861-7D4C-8E61-3FD1CB24E1C0}"/>
              </a:ext>
            </a:extLst>
          </p:cNvPr>
          <p:cNvSpPr/>
          <p:nvPr/>
        </p:nvSpPr>
        <p:spPr>
          <a:xfrm>
            <a:off x="7687733" y="3646702"/>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896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0509-E5B5-4144-96BB-94DC0E084F34}"/>
              </a:ext>
            </a:extLst>
          </p:cNvPr>
          <p:cNvSpPr>
            <a:spLocks noGrp="1"/>
          </p:cNvSpPr>
          <p:nvPr>
            <p:ph type="title"/>
          </p:nvPr>
        </p:nvSpPr>
        <p:spPr/>
        <p:txBody>
          <a:bodyPr>
            <a:noAutofit/>
          </a:bodyPr>
          <a:lstStyle/>
          <a:p>
            <a:r>
              <a:rPr lang="en-US" sz="3200" dirty="0"/>
              <a:t>For debugging its sometimes useful to use curl to hit a Web Server </a:t>
            </a:r>
            <a:r>
              <a:rPr lang="en-US" sz="3200" dirty="0" err="1"/>
              <a:t>eg</a:t>
            </a:r>
            <a:r>
              <a:rPr lang="en-US" sz="3200" dirty="0"/>
              <a:t> from terminal we can type</a:t>
            </a:r>
            <a:br>
              <a:rPr lang="en-US" sz="3200" dirty="0"/>
            </a:br>
            <a:r>
              <a:rPr lang="en-US" sz="3200" dirty="0"/>
              <a:t>curl </a:t>
            </a:r>
            <a:r>
              <a:rPr lang="en-US" sz="3200" dirty="0">
                <a:hlinkClick r:id="rId2"/>
              </a:rPr>
              <a:t>http://localhost:3000/input/hello/me</a:t>
            </a:r>
            <a:r>
              <a:rPr lang="en-US" sz="3200" dirty="0"/>
              <a:t> </a:t>
            </a:r>
            <a:br>
              <a:rPr lang="en-US" sz="3200" dirty="0"/>
            </a:br>
            <a:r>
              <a:rPr lang="en-US" sz="3200" dirty="0"/>
              <a:t>this will create parameters</a:t>
            </a:r>
          </a:p>
        </p:txBody>
      </p:sp>
      <p:pic>
        <p:nvPicPr>
          <p:cNvPr id="5" name="Content Placeholder 4" descr="A screenshot of a cell phone&#13;&#10;&#13;&#10;Description automatically generated">
            <a:extLst>
              <a:ext uri="{FF2B5EF4-FFF2-40B4-BE49-F238E27FC236}">
                <a16:creationId xmlns:a16="http://schemas.microsoft.com/office/drawing/2014/main" id="{F14C8DCE-D6A3-A44D-B3F3-CFC5F950A68F}"/>
              </a:ext>
            </a:extLst>
          </p:cNvPr>
          <p:cNvPicPr>
            <a:picLocks noGrp="1" noChangeAspect="1"/>
          </p:cNvPicPr>
          <p:nvPr>
            <p:ph idx="1"/>
          </p:nvPr>
        </p:nvPicPr>
        <p:blipFill>
          <a:blip/>
          <a:stretch>
            <a:fillRect/>
          </a:stretch>
        </p:blipFill>
        <p:spPr>
          <a:xfrm>
            <a:off x="1530545" y="2141537"/>
            <a:ext cx="8678767" cy="4351338"/>
          </a:xfrm>
        </p:spPr>
      </p:pic>
    </p:spTree>
    <p:extLst>
      <p:ext uri="{BB962C8B-B14F-4D97-AF65-F5344CB8AC3E}">
        <p14:creationId xmlns:p14="http://schemas.microsoft.com/office/powerpoint/2010/main" val="1277185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52B5-670B-654D-B0AB-D3F76C113A92}"/>
              </a:ext>
            </a:extLst>
          </p:cNvPr>
          <p:cNvSpPr>
            <a:spLocks noGrp="1"/>
          </p:cNvSpPr>
          <p:nvPr>
            <p:ph type="title"/>
          </p:nvPr>
        </p:nvSpPr>
        <p:spPr>
          <a:xfrm>
            <a:off x="1524000" y="3011117"/>
            <a:ext cx="6466046" cy="1355750"/>
          </a:xfrm>
        </p:spPr>
        <p:txBody>
          <a:bodyPr vert="horz" lIns="91440" tIns="45720" rIns="91440" bIns="45720" rtlCol="0" anchor="b">
            <a:normAutofit/>
          </a:bodyPr>
          <a:lstStyle/>
          <a:p>
            <a:r>
              <a:rPr lang="en-US" sz="4600"/>
              <a:t>send and catch parameters </a:t>
            </a:r>
          </a:p>
        </p:txBody>
      </p:sp>
      <p:sp>
        <p:nvSpPr>
          <p:cNvPr id="3" name="Content Placeholder 2">
            <a:extLst>
              <a:ext uri="{FF2B5EF4-FFF2-40B4-BE49-F238E27FC236}">
                <a16:creationId xmlns:a16="http://schemas.microsoft.com/office/drawing/2014/main" id="{5567244E-1DC1-E147-8AA5-C9FF3CE915EC}"/>
              </a:ext>
            </a:extLst>
          </p:cNvPr>
          <p:cNvSpPr>
            <a:spLocks noGrp="1"/>
          </p:cNvSpPr>
          <p:nvPr>
            <p:ph idx="1"/>
          </p:nvPr>
        </p:nvSpPr>
        <p:spPr>
          <a:xfrm>
            <a:off x="1524000" y="4373823"/>
            <a:ext cx="6466046" cy="911117"/>
          </a:xfrm>
        </p:spPr>
        <p:txBody>
          <a:bodyPr vert="horz" lIns="91440" tIns="45720" rIns="91440" bIns="45720" rtlCol="0">
            <a:normAutofit/>
          </a:bodyPr>
          <a:lstStyle/>
          <a:p>
            <a:pPr marL="0" indent="0">
              <a:buNone/>
            </a:pPr>
            <a:r>
              <a:rPr lang="en-US" sz="2000"/>
              <a:t>Test using CURL</a:t>
            </a:r>
          </a:p>
        </p:txBody>
      </p:sp>
      <p:sp>
        <p:nvSpPr>
          <p:cNvPr id="11" name="Freeform 20">
            <a:extLst>
              <a:ext uri="{FF2B5EF4-FFF2-40B4-BE49-F238E27FC236}">
                <a16:creationId xmlns:a16="http://schemas.microsoft.com/office/drawing/2014/main" id="{F98E3466-2E91-4462-B52B-7D58B656D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2758"/>
            <a:ext cx="4522796" cy="2919017"/>
          </a:xfrm>
          <a:custGeom>
            <a:avLst/>
            <a:gdLst>
              <a:gd name="connsiteX0" fmla="*/ 0 w 4522796"/>
              <a:gd name="connsiteY0" fmla="*/ 2919017 h 2919017"/>
              <a:gd name="connsiteX1" fmla="*/ 4522796 w 4522796"/>
              <a:gd name="connsiteY1" fmla="*/ 2919017 h 2919017"/>
              <a:gd name="connsiteX2" fmla="*/ 3170909 w 4522796"/>
              <a:gd name="connsiteY2" fmla="*/ 0 h 2919017"/>
              <a:gd name="connsiteX3" fmla="*/ 0 w 4522796"/>
              <a:gd name="connsiteY3" fmla="*/ 0 h 2919017"/>
            </a:gdLst>
            <a:ahLst/>
            <a:cxnLst>
              <a:cxn ang="0">
                <a:pos x="connsiteX0" y="connsiteY0"/>
              </a:cxn>
              <a:cxn ang="0">
                <a:pos x="connsiteX1" y="connsiteY1"/>
              </a:cxn>
              <a:cxn ang="0">
                <a:pos x="connsiteX2" y="connsiteY2"/>
              </a:cxn>
              <a:cxn ang="0">
                <a:pos x="connsiteX3" y="connsiteY3"/>
              </a:cxn>
            </a:cxnLst>
            <a:rect l="l" t="t" r="r" b="b"/>
            <a:pathLst>
              <a:path w="4522796" h="2919017">
                <a:moveTo>
                  <a:pt x="0" y="2919017"/>
                </a:moveTo>
                <a:lnTo>
                  <a:pt x="4522796" y="2919017"/>
                </a:lnTo>
                <a:lnTo>
                  <a:pt x="3170909" y="0"/>
                </a:lnTo>
                <a:lnTo>
                  <a:pt x="0" y="0"/>
                </a:lnTo>
                <a:close/>
              </a:path>
            </a:pathLst>
          </a:custGeom>
          <a:solidFill>
            <a:srgbClr val="4367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pic>
        <p:nvPicPr>
          <p:cNvPr id="4" name="Picture 3">
            <a:extLst>
              <a:ext uri="{FF2B5EF4-FFF2-40B4-BE49-F238E27FC236}">
                <a16:creationId xmlns:a16="http://schemas.microsoft.com/office/drawing/2014/main" id="{B4B67C42-2FB9-2C4D-AC5B-28EDE42D5C8A}"/>
              </a:ext>
            </a:extLst>
          </p:cNvPr>
          <p:cNvPicPr>
            <a:picLocks noChangeAspect="1"/>
          </p:cNvPicPr>
          <p:nvPr/>
        </p:nvPicPr>
        <p:blipFill>
          <a:blip r:embed="rId2"/>
          <a:stretch>
            <a:fillRect/>
          </a:stretch>
        </p:blipFill>
        <p:spPr>
          <a:xfrm>
            <a:off x="2992637" y="604434"/>
            <a:ext cx="4997410" cy="1636652"/>
          </a:xfrm>
          <a:prstGeom prst="rect">
            <a:avLst/>
          </a:prstGeom>
        </p:spPr>
      </p:pic>
      <p:pic>
        <p:nvPicPr>
          <p:cNvPr id="6" name="Picture 5">
            <a:extLst>
              <a:ext uri="{FF2B5EF4-FFF2-40B4-BE49-F238E27FC236}">
                <a16:creationId xmlns:a16="http://schemas.microsoft.com/office/drawing/2014/main" id="{E976877F-0941-F441-89C1-12FA2200B23B}"/>
              </a:ext>
            </a:extLst>
          </p:cNvPr>
          <p:cNvPicPr>
            <a:picLocks noChangeAspect="1"/>
          </p:cNvPicPr>
          <p:nvPr/>
        </p:nvPicPr>
        <p:blipFill>
          <a:blip r:embed="rId3"/>
          <a:stretch>
            <a:fillRect/>
          </a:stretch>
        </p:blipFill>
        <p:spPr>
          <a:xfrm>
            <a:off x="7963385" y="1185024"/>
            <a:ext cx="3757183" cy="911117"/>
          </a:xfrm>
          <a:prstGeom prst="rect">
            <a:avLst/>
          </a:prstGeom>
        </p:spPr>
      </p:pic>
      <p:pic>
        <p:nvPicPr>
          <p:cNvPr id="5" name="Picture 4">
            <a:extLst>
              <a:ext uri="{FF2B5EF4-FFF2-40B4-BE49-F238E27FC236}">
                <a16:creationId xmlns:a16="http://schemas.microsoft.com/office/drawing/2014/main" id="{A399E863-0B18-2C4E-AA0B-92C8F1C115DE}"/>
              </a:ext>
            </a:extLst>
          </p:cNvPr>
          <p:cNvPicPr>
            <a:picLocks noChangeAspect="1"/>
          </p:cNvPicPr>
          <p:nvPr/>
        </p:nvPicPr>
        <p:blipFill>
          <a:blip r:embed="rId4"/>
          <a:stretch>
            <a:fillRect/>
          </a:stretch>
        </p:blipFill>
        <p:spPr>
          <a:xfrm>
            <a:off x="6005906" y="3704096"/>
            <a:ext cx="5629368" cy="605156"/>
          </a:xfrm>
          <a:prstGeom prst="rect">
            <a:avLst/>
          </a:prstGeom>
        </p:spPr>
      </p:pic>
      <p:sp>
        <p:nvSpPr>
          <p:cNvPr id="13" name="Freeform 12">
            <a:extLst>
              <a:ext uri="{FF2B5EF4-FFF2-40B4-BE49-F238E27FC236}">
                <a16:creationId xmlns:a16="http://schemas.microsoft.com/office/drawing/2014/main" id="{1F00C019-8FAE-476B-89FD-48D3C9F05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2">
            <a:extLst>
              <a:ext uri="{FF2B5EF4-FFF2-40B4-BE49-F238E27FC236}">
                <a16:creationId xmlns:a16="http://schemas.microsoft.com/office/drawing/2014/main" id="{E7B46AB0-49CD-4AB7-B8BA-7BD5CDBC9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48626"/>
            <a:ext cx="6754821" cy="1409374"/>
          </a:xfrm>
          <a:custGeom>
            <a:avLst/>
            <a:gdLst>
              <a:gd name="connsiteX0" fmla="*/ 0 w 6754821"/>
              <a:gd name="connsiteY0" fmla="*/ 0 h 1409374"/>
              <a:gd name="connsiteX1" fmla="*/ 6754821 w 6754821"/>
              <a:gd name="connsiteY1" fmla="*/ 0 h 1409374"/>
              <a:gd name="connsiteX2" fmla="*/ 6102096 w 6754821"/>
              <a:gd name="connsiteY2" fmla="*/ 1409374 h 1409374"/>
              <a:gd name="connsiteX3" fmla="*/ 0 w 6754821"/>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6754821" h="1409374">
                <a:moveTo>
                  <a:pt x="0" y="0"/>
                </a:moveTo>
                <a:lnTo>
                  <a:pt x="6754821" y="0"/>
                </a:lnTo>
                <a:lnTo>
                  <a:pt x="6102096" y="1409374"/>
                </a:lnTo>
                <a:lnTo>
                  <a:pt x="0" y="1409374"/>
                </a:lnTo>
                <a:close/>
              </a:path>
            </a:pathLst>
          </a:cu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429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0FB96EB-60FB-D748-8EC9-50FB16F25EC6}"/>
              </a:ext>
            </a:extLst>
          </p:cNvPr>
          <p:cNvSpPr>
            <a:spLocks noGrp="1"/>
          </p:cNvSpPr>
          <p:nvPr>
            <p:ph type="title"/>
          </p:nvPr>
        </p:nvSpPr>
        <p:spPr>
          <a:xfrm>
            <a:off x="640079" y="2053641"/>
            <a:ext cx="3669161" cy="2760098"/>
          </a:xfrm>
        </p:spPr>
        <p:txBody>
          <a:bodyPr>
            <a:normAutofit/>
          </a:bodyPr>
          <a:lstStyle/>
          <a:p>
            <a:r>
              <a:rPr lang="en-US">
                <a:solidFill>
                  <a:srgbClr val="FFFFFF"/>
                </a:solidFill>
              </a:rPr>
              <a:t>Using curl to POST data</a:t>
            </a:r>
          </a:p>
        </p:txBody>
      </p:sp>
      <p:sp>
        <p:nvSpPr>
          <p:cNvPr id="3" name="Content Placeholder 2">
            <a:extLst>
              <a:ext uri="{FF2B5EF4-FFF2-40B4-BE49-F238E27FC236}">
                <a16:creationId xmlns:a16="http://schemas.microsoft.com/office/drawing/2014/main" id="{7EFEC058-6064-494A-9BC4-6FF83BFE5B5E}"/>
              </a:ext>
            </a:extLst>
          </p:cNvPr>
          <p:cNvSpPr>
            <a:spLocks noGrp="1"/>
          </p:cNvSpPr>
          <p:nvPr>
            <p:ph idx="1"/>
          </p:nvPr>
        </p:nvSpPr>
        <p:spPr>
          <a:xfrm>
            <a:off x="6090574" y="801866"/>
            <a:ext cx="5306084" cy="5230634"/>
          </a:xfrm>
        </p:spPr>
        <p:txBody>
          <a:bodyPr anchor="ctr">
            <a:normAutofit/>
          </a:bodyPr>
          <a:lstStyle/>
          <a:p>
            <a:pPr marL="0" indent="0">
              <a:buNone/>
            </a:pPr>
            <a:r>
              <a:rPr lang="en-US" sz="2000">
                <a:solidFill>
                  <a:srgbClr val="000000"/>
                </a:solidFill>
              </a:rPr>
              <a:t>curl -d '{"quote":”hello-earthline", "author":”john"}' -H "Content-Type: application/json" -X POST </a:t>
            </a:r>
            <a:r>
              <a:rPr lang="en-US" sz="2000">
                <a:solidFill>
                  <a:srgbClr val="000000"/>
                </a:solidFill>
                <a:hlinkClick r:id="rId3">
                  <a:extLst>
                    <a:ext uri="{A12FA001-AC4F-418D-AE19-62706E023703}">
                      <ahyp:hlinkClr xmlns:ahyp="http://schemas.microsoft.com/office/drawing/2018/hyperlinkcolor" val="tx"/>
                    </a:ext>
                  </a:extLst>
                </a:hlinkClick>
              </a:rPr>
              <a:t>http://localhost:3000/input</a:t>
            </a:r>
            <a:endParaRPr lang="en-US" sz="2000">
              <a:solidFill>
                <a:srgbClr val="000000"/>
              </a:solidFill>
            </a:endParaRPr>
          </a:p>
          <a:p>
            <a:pPr marL="0" indent="0">
              <a:buNone/>
            </a:pPr>
            <a:endParaRPr lang="en-US" sz="2000">
              <a:solidFill>
                <a:srgbClr val="000000"/>
              </a:solidFill>
            </a:endParaRPr>
          </a:p>
          <a:p>
            <a:pPr marL="0" indent="0">
              <a:buNone/>
            </a:pPr>
            <a:r>
              <a:rPr lang="en-US" sz="2000">
                <a:solidFill>
                  <a:srgbClr val="000000"/>
                </a:solidFill>
              </a:rPr>
              <a:t>In App add the following “route”</a:t>
            </a:r>
            <a:br>
              <a:rPr lang="en-US" sz="2000">
                <a:solidFill>
                  <a:srgbClr val="000000"/>
                </a:solidFill>
              </a:rPr>
            </a:br>
            <a:endParaRPr lang="en-US" sz="2000">
              <a:solidFill>
                <a:srgbClr val="000000"/>
              </a:solidFill>
            </a:endParaRPr>
          </a:p>
          <a:p>
            <a:pPr marL="0" indent="0">
              <a:buNone/>
            </a:pPr>
            <a:r>
              <a:rPr lang="en-US" sz="2000" b="1">
                <a:solidFill>
                  <a:srgbClr val="000000"/>
                </a:solidFill>
              </a:rPr>
              <a:t>app.post('/input', function(req,res){</a:t>
            </a:r>
          </a:p>
          <a:p>
            <a:pPr marL="0" indent="0">
              <a:buNone/>
            </a:pPr>
            <a:r>
              <a:rPr lang="en-US" sz="2000" b="1">
                <a:solidFill>
                  <a:srgbClr val="000000"/>
                </a:solidFill>
              </a:rPr>
              <a:t>     console.log(JSON.stringify(req.body));</a:t>
            </a:r>
          </a:p>
          <a:p>
            <a:pPr marL="0" indent="0">
              <a:buNone/>
            </a:pPr>
            <a:r>
              <a:rPr lang="en-US" sz="2000" b="1">
                <a:solidFill>
                  <a:srgbClr val="000000"/>
                </a:solidFill>
              </a:rPr>
              <a:t>    res.send ({</a:t>
            </a:r>
          </a:p>
          <a:p>
            <a:pPr marL="0" indent="0">
              <a:buNone/>
            </a:pPr>
            <a:r>
              <a:rPr lang="en-US" sz="2000" b="1">
                <a:solidFill>
                  <a:srgbClr val="000000"/>
                </a:solidFill>
              </a:rPr>
              <a:t>        quote : req.body.quote,</a:t>
            </a:r>
          </a:p>
          <a:p>
            <a:pPr marL="0" indent="0">
              <a:buNone/>
            </a:pPr>
            <a:r>
              <a:rPr lang="en-US" sz="2000" b="1">
                <a:solidFill>
                  <a:srgbClr val="000000"/>
                </a:solidFill>
              </a:rPr>
              <a:t>        author : req.body.author   </a:t>
            </a:r>
          </a:p>
          <a:p>
            <a:pPr marL="0" indent="0">
              <a:buNone/>
            </a:pPr>
            <a:r>
              <a:rPr lang="en-US" sz="2000" b="1">
                <a:solidFill>
                  <a:srgbClr val="000000"/>
                </a:solidFill>
              </a:rPr>
              <a:t>    });</a:t>
            </a:r>
          </a:p>
          <a:p>
            <a:pPr marL="0" indent="0">
              <a:buNone/>
            </a:pPr>
            <a:r>
              <a:rPr lang="en-US" sz="2000" b="1">
                <a:solidFill>
                  <a:srgbClr val="000000"/>
                </a:solidFill>
              </a:rPr>
              <a:t>});</a:t>
            </a:r>
          </a:p>
          <a:p>
            <a:endParaRPr lang="en-US" sz="2000">
              <a:solidFill>
                <a:srgbClr val="000000"/>
              </a:solidFill>
            </a:endParaRPr>
          </a:p>
        </p:txBody>
      </p:sp>
    </p:spTree>
    <p:extLst>
      <p:ext uri="{BB962C8B-B14F-4D97-AF65-F5344CB8AC3E}">
        <p14:creationId xmlns:p14="http://schemas.microsoft.com/office/powerpoint/2010/main" val="3097932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725668-61AB-8B42-AC6B-EFB79364815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FireBase</a:t>
            </a:r>
            <a:r>
              <a:rPr lang="en-US" sz="3000" kern="1200" dirty="0">
                <a:solidFill>
                  <a:srgbClr val="FFFFFF"/>
                </a:solidFill>
                <a:latin typeface="+mj-lt"/>
                <a:ea typeface="+mj-ea"/>
                <a:cs typeface="+mj-cs"/>
              </a:rPr>
              <a:t> Data Store</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https://</a:t>
            </a:r>
            <a:r>
              <a:rPr lang="en-US" sz="3000" kern="1200">
                <a:solidFill>
                  <a:srgbClr val="FFFFFF"/>
                </a:solidFill>
                <a:latin typeface="+mj-lt"/>
                <a:ea typeface="+mj-ea"/>
                <a:cs typeface="+mj-cs"/>
              </a:rPr>
              <a:t>youtu.be</a:t>
            </a:r>
            <a:r>
              <a:rPr lang="en-US" sz="3000" kern="1200" dirty="0">
                <a:solidFill>
                  <a:srgbClr val="FFFFFF"/>
                </a:solidFill>
                <a:latin typeface="+mj-lt"/>
                <a:ea typeface="+mj-ea"/>
                <a:cs typeface="+mj-cs"/>
              </a:rPr>
              <a:t>/pXFMQAl6XBM</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8">
            <a:extLst>
              <a:ext uri="{FF2B5EF4-FFF2-40B4-BE49-F238E27FC236}">
                <a16:creationId xmlns:a16="http://schemas.microsoft.com/office/drawing/2014/main" id="{66965FB9-9E51-A348-B772-224919C05181}"/>
              </a:ext>
            </a:extLst>
          </p:cNvPr>
          <p:cNvPicPr>
            <a:picLocks noGrp="1" noChangeAspect="1"/>
          </p:cNvPicPr>
          <p:nvPr>
            <p:ph idx="1"/>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277452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D082-18DA-5A4E-BA34-D90C7D474471}"/>
              </a:ext>
            </a:extLst>
          </p:cNvPr>
          <p:cNvSpPr>
            <a:spLocks noGrp="1"/>
          </p:cNvSpPr>
          <p:nvPr>
            <p:ph type="title"/>
          </p:nvPr>
        </p:nvSpPr>
        <p:spPr>
          <a:xfrm>
            <a:off x="655320" y="365125"/>
            <a:ext cx="5120114" cy="1692794"/>
          </a:xfrm>
        </p:spPr>
        <p:txBody>
          <a:bodyPr>
            <a:normAutofit/>
          </a:bodyPr>
          <a:lstStyle/>
          <a:p>
            <a:r>
              <a:rPr lang="en-US"/>
              <a:t>Dealing with Complexity</a:t>
            </a:r>
          </a:p>
        </p:txBody>
      </p:sp>
      <p:cxnSp>
        <p:nvCxnSpPr>
          <p:cNvPr id="41" name="Straight Arrow Connector 4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DA078A-01A7-3549-891F-4868F6940800}"/>
              </a:ext>
            </a:extLst>
          </p:cNvPr>
          <p:cNvSpPr>
            <a:spLocks noGrp="1"/>
          </p:cNvSpPr>
          <p:nvPr>
            <p:ph idx="1"/>
          </p:nvPr>
        </p:nvSpPr>
        <p:spPr>
          <a:xfrm>
            <a:off x="655321" y="2575034"/>
            <a:ext cx="5120113" cy="3462228"/>
          </a:xfrm>
        </p:spPr>
        <p:txBody>
          <a:bodyPr>
            <a:normAutofit/>
          </a:bodyPr>
          <a:lstStyle/>
          <a:p>
            <a:pPr marL="0" indent="0">
              <a:buNone/>
            </a:pPr>
            <a:r>
              <a:rPr lang="en-US" dirty="0"/>
              <a:t>Modules/Components</a:t>
            </a:r>
          </a:p>
          <a:p>
            <a:pPr marL="0" indent="0">
              <a:buNone/>
            </a:pPr>
            <a:endParaRPr lang="en-US" dirty="0"/>
          </a:p>
          <a:p>
            <a:pPr marL="0" indent="0">
              <a:buNone/>
            </a:pPr>
            <a:r>
              <a:rPr lang="en-US" dirty="0"/>
              <a:t>Abstraction</a:t>
            </a:r>
          </a:p>
        </p:txBody>
      </p:sp>
      <p:pic>
        <p:nvPicPr>
          <p:cNvPr id="4" name="Picture 3" descr="A close up of a watch&#13;&#10;&#13;&#10;Description automatically generated">
            <a:extLst>
              <a:ext uri="{FF2B5EF4-FFF2-40B4-BE49-F238E27FC236}">
                <a16:creationId xmlns:a16="http://schemas.microsoft.com/office/drawing/2014/main" id="{BC3A58F2-BA7B-934A-8802-FE070E0A72B7}"/>
              </a:ext>
            </a:extLst>
          </p:cNvPr>
          <p:cNvPicPr>
            <a:picLocks noChangeAspect="1"/>
          </p:cNvPicPr>
          <p:nvPr/>
        </p:nvPicPr>
        <p:blipFill rotWithShape="1">
          <a:blip r:embed="rId2"/>
          <a:srcRect l="31988" r="1577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2141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771B-3F31-8C4E-95FF-B80635862105}"/>
              </a:ext>
            </a:extLst>
          </p:cNvPr>
          <p:cNvSpPr>
            <a:spLocks noGrp="1"/>
          </p:cNvSpPr>
          <p:nvPr>
            <p:ph type="title"/>
          </p:nvPr>
        </p:nvSpPr>
        <p:spPr/>
        <p:txBody>
          <a:bodyPr/>
          <a:lstStyle/>
          <a:p>
            <a:r>
              <a:rPr lang="en-US" dirty="0"/>
              <a:t>Chat Application</a:t>
            </a:r>
          </a:p>
        </p:txBody>
      </p:sp>
      <p:sp>
        <p:nvSpPr>
          <p:cNvPr id="3" name="Content Placeholder 2">
            <a:extLst>
              <a:ext uri="{FF2B5EF4-FFF2-40B4-BE49-F238E27FC236}">
                <a16:creationId xmlns:a16="http://schemas.microsoft.com/office/drawing/2014/main" id="{E9D67606-385D-AE4C-B97B-C9811AB1962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D7D81D4-CB64-8749-893A-526428045DA3}"/>
              </a:ext>
            </a:extLst>
          </p:cNvPr>
          <p:cNvPicPr>
            <a:picLocks noChangeAspect="1"/>
          </p:cNvPicPr>
          <p:nvPr/>
        </p:nvPicPr>
        <p:blipFill>
          <a:blip r:embed="rId2"/>
          <a:stretch>
            <a:fillRect/>
          </a:stretch>
        </p:blipFill>
        <p:spPr>
          <a:xfrm>
            <a:off x="232833" y="1690688"/>
            <a:ext cx="8610600" cy="5029200"/>
          </a:xfrm>
          <a:prstGeom prst="rect">
            <a:avLst/>
          </a:prstGeom>
        </p:spPr>
      </p:pic>
      <p:sp>
        <p:nvSpPr>
          <p:cNvPr id="5" name="Cloud 4">
            <a:extLst>
              <a:ext uri="{FF2B5EF4-FFF2-40B4-BE49-F238E27FC236}">
                <a16:creationId xmlns:a16="http://schemas.microsoft.com/office/drawing/2014/main" id="{0D63443D-C645-DE4E-BAB9-EDC3D5BAEB7B}"/>
              </a:ext>
            </a:extLst>
          </p:cNvPr>
          <p:cNvSpPr/>
          <p:nvPr/>
        </p:nvSpPr>
        <p:spPr>
          <a:xfrm>
            <a:off x="6728512" y="811632"/>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2FB53B14-6931-344E-873D-F2A0261731F2}"/>
              </a:ext>
            </a:extLst>
          </p:cNvPr>
          <p:cNvSpPr/>
          <p:nvPr/>
        </p:nvSpPr>
        <p:spPr>
          <a:xfrm>
            <a:off x="7082347" y="1036127"/>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C0C8E810-F236-0340-9C7F-0A07B98ED00B}"/>
              </a:ext>
            </a:extLst>
          </p:cNvPr>
          <p:cNvSpPr txBox="1">
            <a:spLocks/>
          </p:cNvSpPr>
          <p:nvPr/>
        </p:nvSpPr>
        <p:spPr>
          <a:xfrm>
            <a:off x="8319160" y="939431"/>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Graphic 7" descr="Laptop">
            <a:extLst>
              <a:ext uri="{FF2B5EF4-FFF2-40B4-BE49-F238E27FC236}">
                <a16:creationId xmlns:a16="http://schemas.microsoft.com/office/drawing/2014/main" id="{DFC934AD-6007-9346-9FB0-422DAB38B6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9568" y="-13793"/>
            <a:ext cx="1032863" cy="1032863"/>
          </a:xfrm>
          <a:prstGeom prst="rect">
            <a:avLst/>
          </a:prstGeom>
        </p:spPr>
      </p:pic>
      <p:pic>
        <p:nvPicPr>
          <p:cNvPr id="9" name="Graphic 8" descr="Laptop">
            <a:extLst>
              <a:ext uri="{FF2B5EF4-FFF2-40B4-BE49-F238E27FC236}">
                <a16:creationId xmlns:a16="http://schemas.microsoft.com/office/drawing/2014/main" id="{5DCB03EC-0A51-3849-81E4-69167538F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2184" y="77603"/>
            <a:ext cx="1032863" cy="1032863"/>
          </a:xfrm>
          <a:prstGeom prst="rect">
            <a:avLst/>
          </a:prstGeom>
        </p:spPr>
      </p:pic>
      <p:pic>
        <p:nvPicPr>
          <p:cNvPr id="10" name="Graphic 9" descr="Laptop">
            <a:extLst>
              <a:ext uri="{FF2B5EF4-FFF2-40B4-BE49-F238E27FC236}">
                <a16:creationId xmlns:a16="http://schemas.microsoft.com/office/drawing/2014/main" id="{9F73E785-8A85-A94F-9C85-3C9C0307FB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5753" y="1660774"/>
            <a:ext cx="1032863" cy="1032863"/>
          </a:xfrm>
          <a:prstGeom prst="rect">
            <a:avLst/>
          </a:prstGeom>
        </p:spPr>
      </p:pic>
      <p:pic>
        <p:nvPicPr>
          <p:cNvPr id="11" name="Graphic 10" descr="Laptop">
            <a:extLst>
              <a:ext uri="{FF2B5EF4-FFF2-40B4-BE49-F238E27FC236}">
                <a16:creationId xmlns:a16="http://schemas.microsoft.com/office/drawing/2014/main" id="{7F7D862A-640F-3947-BF8D-C4DEB825F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345" y="981913"/>
            <a:ext cx="1032863" cy="1032863"/>
          </a:xfrm>
          <a:prstGeom prst="rect">
            <a:avLst/>
          </a:prstGeom>
        </p:spPr>
      </p:pic>
    </p:spTree>
    <p:extLst>
      <p:ext uri="{BB962C8B-B14F-4D97-AF65-F5344CB8AC3E}">
        <p14:creationId xmlns:p14="http://schemas.microsoft.com/office/powerpoint/2010/main" val="1013358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1716D74-69FA-1044-AB3C-FD923C1A1467}"/>
              </a:ext>
            </a:extLst>
          </p:cNvPr>
          <p:cNvSpPr>
            <a:spLocks noGrp="1"/>
          </p:cNvSpPr>
          <p:nvPr>
            <p:ph type="title"/>
          </p:nvPr>
        </p:nvSpPr>
        <p:spPr>
          <a:xfrm>
            <a:off x="640079" y="2053641"/>
            <a:ext cx="3669161" cy="2760098"/>
          </a:xfrm>
        </p:spPr>
        <p:txBody>
          <a:bodyPr>
            <a:normAutofit/>
          </a:bodyPr>
          <a:lstStyle/>
          <a:p>
            <a:r>
              <a:rPr lang="en-US" sz="3700">
                <a:solidFill>
                  <a:srgbClr val="FFFFFF"/>
                </a:solidFill>
              </a:rPr>
              <a:t>You are going to use my FireBase Data Store so copy the code opposite</a:t>
            </a:r>
          </a:p>
        </p:txBody>
      </p:sp>
      <p:sp>
        <p:nvSpPr>
          <p:cNvPr id="3" name="Content Placeholder 2">
            <a:extLst>
              <a:ext uri="{FF2B5EF4-FFF2-40B4-BE49-F238E27FC236}">
                <a16:creationId xmlns:a16="http://schemas.microsoft.com/office/drawing/2014/main" id="{7E6CE9F2-5ED2-494D-BF4F-3F4351A44C73}"/>
              </a:ext>
            </a:extLst>
          </p:cNvPr>
          <p:cNvSpPr>
            <a:spLocks noGrp="1"/>
          </p:cNvSpPr>
          <p:nvPr>
            <p:ph idx="1"/>
          </p:nvPr>
        </p:nvSpPr>
        <p:spPr>
          <a:xfrm>
            <a:off x="6090574" y="801866"/>
            <a:ext cx="5306084" cy="5230634"/>
          </a:xfrm>
        </p:spPr>
        <p:txBody>
          <a:bodyPr anchor="ctr">
            <a:normAutofit/>
          </a:bodyPr>
          <a:lstStyle/>
          <a:p>
            <a:pPr marL="0" indent="0">
              <a:buNone/>
            </a:pPr>
            <a:r>
              <a:rPr lang="en-US" sz="1700">
                <a:solidFill>
                  <a:srgbClr val="000000"/>
                </a:solidFill>
              </a:rPr>
              <a:t>&lt;script&gt;</a:t>
            </a:r>
          </a:p>
          <a:p>
            <a:pPr marL="0" indent="0">
              <a:buNone/>
            </a:pPr>
            <a:r>
              <a:rPr lang="en-US" sz="1700">
                <a:solidFill>
                  <a:srgbClr val="000000"/>
                </a:solidFill>
              </a:rPr>
              <a:t>    // Initialize Firebase</a:t>
            </a:r>
          </a:p>
          <a:p>
            <a:pPr marL="0" indent="0">
              <a:buNone/>
            </a:pPr>
            <a:r>
              <a:rPr lang="en-US" sz="1700">
                <a:solidFill>
                  <a:srgbClr val="000000"/>
                </a:solidFill>
              </a:rPr>
              <a:t>    var config = {</a:t>
            </a:r>
          </a:p>
          <a:p>
            <a:pPr marL="0" indent="0">
              <a:buNone/>
            </a:pPr>
            <a:r>
              <a:rPr lang="en-US" sz="1700">
                <a:solidFill>
                  <a:srgbClr val="000000"/>
                </a:solidFill>
              </a:rPr>
              <a:t>        apiKey: "AIzaSyAVQLaGLhKu3DNssy3g7IuihPKQkuwASxY",</a:t>
            </a:r>
          </a:p>
          <a:p>
            <a:pPr marL="0" indent="0">
              <a:buNone/>
            </a:pPr>
            <a:r>
              <a:rPr lang="en-US" sz="1700">
                <a:solidFill>
                  <a:srgbClr val="000000"/>
                </a:solidFill>
              </a:rPr>
              <a:t>        authDomain: "chatapp-c509e.firebaseapp.com",</a:t>
            </a:r>
          </a:p>
          <a:p>
            <a:pPr marL="0" indent="0">
              <a:buNone/>
            </a:pPr>
            <a:r>
              <a:rPr lang="en-US" sz="1700">
                <a:solidFill>
                  <a:srgbClr val="000000"/>
                </a:solidFill>
              </a:rPr>
              <a:t>        databaseURL: "https://chatapp-c509e.firebaseio.com",</a:t>
            </a:r>
          </a:p>
          <a:p>
            <a:pPr marL="0" indent="0">
              <a:buNone/>
            </a:pPr>
            <a:r>
              <a:rPr lang="en-US" sz="1700">
                <a:solidFill>
                  <a:srgbClr val="000000"/>
                </a:solidFill>
              </a:rPr>
              <a:t>        projectId: "chatapp-c509e",</a:t>
            </a:r>
          </a:p>
          <a:p>
            <a:pPr marL="0" indent="0">
              <a:buNone/>
            </a:pPr>
            <a:r>
              <a:rPr lang="en-US" sz="1700">
                <a:solidFill>
                  <a:srgbClr val="000000"/>
                </a:solidFill>
              </a:rPr>
              <a:t>        storageBucket: "",</a:t>
            </a:r>
          </a:p>
          <a:p>
            <a:pPr marL="0" indent="0">
              <a:buNone/>
            </a:pPr>
            <a:r>
              <a:rPr lang="en-US" sz="1700">
                <a:solidFill>
                  <a:srgbClr val="000000"/>
                </a:solidFill>
              </a:rPr>
              <a:t>        messagingSenderId: "363342895005"</a:t>
            </a:r>
          </a:p>
          <a:p>
            <a:pPr marL="0" indent="0">
              <a:buNone/>
            </a:pPr>
            <a:r>
              <a:rPr lang="en-US" sz="1700">
                <a:solidFill>
                  <a:srgbClr val="000000"/>
                </a:solidFill>
              </a:rPr>
              <a:t>    };</a:t>
            </a:r>
          </a:p>
          <a:p>
            <a:pPr marL="0" indent="0">
              <a:buNone/>
            </a:pPr>
            <a:r>
              <a:rPr lang="en-US" sz="1700">
                <a:solidFill>
                  <a:srgbClr val="000000"/>
                </a:solidFill>
              </a:rPr>
              <a:t>    firebase.initializeApp(config);</a:t>
            </a:r>
          </a:p>
          <a:p>
            <a:pPr marL="0" indent="0">
              <a:buNone/>
            </a:pPr>
            <a:r>
              <a:rPr lang="en-US" sz="1700">
                <a:solidFill>
                  <a:srgbClr val="000000"/>
                </a:solidFill>
              </a:rPr>
              <a:t>&lt;/script&gt;</a:t>
            </a:r>
          </a:p>
        </p:txBody>
      </p:sp>
    </p:spTree>
    <p:extLst>
      <p:ext uri="{BB962C8B-B14F-4D97-AF65-F5344CB8AC3E}">
        <p14:creationId xmlns:p14="http://schemas.microsoft.com/office/powerpoint/2010/main" val="95520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9373340-3900-BE4B-B843-8953C938A468}"/>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Exercise in class - Chat App - clone from  </a:t>
            </a:r>
            <a:r>
              <a:rPr lang="en-US" sz="4000" dirty="0">
                <a:solidFill>
                  <a:schemeClr val="bg1"/>
                </a:solidFill>
                <a:hlinkClick r:id="rId3">
                  <a:extLst>
                    <a:ext uri="{A12FA001-AC4F-418D-AE19-62706E023703}">
                      <ahyp:hlinkClr xmlns:ahyp="http://schemas.microsoft.com/office/drawing/2018/hyperlinkcolor" val="tx"/>
                    </a:ext>
                  </a:extLst>
                </a:hlinkClick>
              </a:rPr>
              <a:t>https://github.com/johntango/chatFirebase</a:t>
            </a:r>
            <a:r>
              <a:rPr lang="en-US" sz="4000" dirty="0">
                <a:solidFill>
                  <a:schemeClr val="bg1"/>
                </a:solidFill>
              </a:rPr>
              <a:t> </a:t>
            </a:r>
          </a:p>
        </p:txBody>
      </p:sp>
      <p:graphicFrame>
        <p:nvGraphicFramePr>
          <p:cNvPr id="5" name="Content Placeholder 2">
            <a:extLst>
              <a:ext uri="{FF2B5EF4-FFF2-40B4-BE49-F238E27FC236}">
                <a16:creationId xmlns:a16="http://schemas.microsoft.com/office/drawing/2014/main" id="{7C67BAA7-23A2-4BDD-9763-A15ECE109DA1}"/>
              </a:ext>
            </a:extLst>
          </p:cNvPr>
          <p:cNvGraphicFramePr>
            <a:graphicFrameLocks noGrp="1"/>
          </p:cNvGraphicFramePr>
          <p:nvPr>
            <p:ph idx="1"/>
            <p:extLst>
              <p:ext uri="{D42A27DB-BD31-4B8C-83A1-F6EECF244321}">
                <p14:modId xmlns:p14="http://schemas.microsoft.com/office/powerpoint/2010/main" val="2787388446"/>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4996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a:stretch/>
        </p:blipFill>
        <p:spPr>
          <a:xfrm>
            <a:off x="0" y="0"/>
            <a:ext cx="12192000" cy="6853827"/>
          </a:xfrm>
          <a:prstGeom prst="rect">
            <a:avLst/>
          </a:prstGeom>
          <a:noFill/>
          <a:ln>
            <a:noFill/>
          </a:ln>
        </p:spPr>
      </p:pic>
      <p:pic>
        <p:nvPicPr>
          <p:cNvPr id="90" name="Google Shape;90;p13"/>
          <p:cNvPicPr preferRelativeResize="0"/>
          <p:nvPr/>
        </p:nvPicPr>
        <p:blipFill rotWithShape="1">
          <a:blip r:embed="rId4">
            <a:alphaModFix/>
          </a:blip>
          <a:srcRect/>
          <a:stretch/>
        </p:blipFill>
        <p:spPr>
          <a:xfrm>
            <a:off x="8262851" y="5150432"/>
            <a:ext cx="3842266" cy="1703394"/>
          </a:xfrm>
          <a:prstGeom prst="rect">
            <a:avLst/>
          </a:prstGeom>
          <a:noFill/>
          <a:ln>
            <a:noFill/>
          </a:ln>
        </p:spPr>
      </p:pic>
      <p:pic>
        <p:nvPicPr>
          <p:cNvPr id="91" name="Google Shape;91;p13"/>
          <p:cNvPicPr preferRelativeResize="0"/>
          <p:nvPr/>
        </p:nvPicPr>
        <p:blipFill rotWithShape="1">
          <a:blip r:embed="rId5">
            <a:alphaModFix/>
          </a:blip>
          <a:srcRect/>
          <a:stretch/>
        </p:blipFill>
        <p:spPr>
          <a:xfrm>
            <a:off x="0" y="6174449"/>
            <a:ext cx="3350029" cy="679377"/>
          </a:xfrm>
          <a:prstGeom prst="rect">
            <a:avLst/>
          </a:prstGeom>
          <a:noFill/>
          <a:ln>
            <a:noFill/>
          </a:ln>
        </p:spPr>
      </p:pic>
    </p:spTree>
    <p:extLst>
      <p:ext uri="{BB962C8B-B14F-4D97-AF65-F5344CB8AC3E}">
        <p14:creationId xmlns:p14="http://schemas.microsoft.com/office/powerpoint/2010/main" val="4222887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p:nvPr/>
        </p:nvSpPr>
        <p:spPr>
          <a:xfrm>
            <a:off x="0" y="0"/>
            <a:ext cx="12192000" cy="6858000"/>
          </a:xfrm>
          <a:prstGeom prst="rect">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5"/>
          <p:cNvSpPr txBox="1">
            <a:spLocks noGrp="1"/>
          </p:cNvSpPr>
          <p:nvPr>
            <p:ph type="title"/>
          </p:nvPr>
        </p:nvSpPr>
        <p:spPr>
          <a:xfrm>
            <a:off x="858253" y="1825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a:solidFill>
                  <a:schemeClr val="lt1"/>
                </a:solidFill>
              </a:rPr>
              <a:t>Design and Complexity</a:t>
            </a:r>
            <a:endParaRPr/>
          </a:p>
        </p:txBody>
      </p:sp>
      <p:pic>
        <p:nvPicPr>
          <p:cNvPr id="104" name="Google Shape;104;p15"/>
          <p:cNvPicPr preferRelativeResize="0"/>
          <p:nvPr/>
        </p:nvPicPr>
        <p:blipFill rotWithShape="1">
          <a:blip r:embed="rId3">
            <a:alphaModFix/>
          </a:blip>
          <a:srcRect/>
          <a:stretch/>
        </p:blipFill>
        <p:spPr>
          <a:xfrm>
            <a:off x="4019024" y="1239959"/>
            <a:ext cx="3547155" cy="4632911"/>
          </a:xfrm>
          <a:prstGeom prst="rect">
            <a:avLst/>
          </a:prstGeom>
          <a:noFill/>
          <a:ln>
            <a:noFill/>
          </a:ln>
        </p:spPr>
      </p:pic>
      <p:pic>
        <p:nvPicPr>
          <p:cNvPr id="105" name="Google Shape;105;p15"/>
          <p:cNvPicPr preferRelativeResize="0"/>
          <p:nvPr/>
        </p:nvPicPr>
        <p:blipFill rotWithShape="1">
          <a:blip r:embed="rId4">
            <a:alphaModFix/>
          </a:blip>
          <a:srcRect/>
          <a:stretch/>
        </p:blipFill>
        <p:spPr>
          <a:xfrm>
            <a:off x="7841415" y="1267012"/>
            <a:ext cx="4075348" cy="4632911"/>
          </a:xfrm>
          <a:prstGeom prst="rect">
            <a:avLst/>
          </a:prstGeom>
          <a:noFill/>
          <a:ln>
            <a:noFill/>
          </a:ln>
        </p:spPr>
      </p:pic>
      <p:pic>
        <p:nvPicPr>
          <p:cNvPr id="106" name="Google Shape;106;p15"/>
          <p:cNvPicPr preferRelativeResize="0"/>
          <p:nvPr/>
        </p:nvPicPr>
        <p:blipFill rotWithShape="1">
          <a:blip r:embed="rId5">
            <a:alphaModFix/>
          </a:blip>
          <a:srcRect/>
          <a:stretch/>
        </p:blipFill>
        <p:spPr>
          <a:xfrm>
            <a:off x="409764" y="1267012"/>
            <a:ext cx="3272774" cy="4632911"/>
          </a:xfrm>
          <a:prstGeom prst="rect">
            <a:avLst/>
          </a:prstGeom>
          <a:noFill/>
          <a:ln>
            <a:noFill/>
          </a:ln>
        </p:spPr>
      </p:pic>
    </p:spTree>
    <p:extLst>
      <p:ext uri="{BB962C8B-B14F-4D97-AF65-F5344CB8AC3E}">
        <p14:creationId xmlns:p14="http://schemas.microsoft.com/office/powerpoint/2010/main" val="65100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2" name="Google Shape;112;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3" name="Google Shape;113;p16"/>
          <p:cNvSpPr txBox="1">
            <a:spLocks noGrp="1"/>
          </p:cNvSpPr>
          <p:nvPr>
            <p:ph type="ctrTitle"/>
          </p:nvPr>
        </p:nvSpPr>
        <p:spPr>
          <a:xfrm>
            <a:off x="3045368" y="2043663"/>
            <a:ext cx="6105194" cy="203105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2000"/>
              <a:buFont typeface="Calibri"/>
              <a:buNone/>
            </a:pPr>
            <a:r>
              <a:rPr lang="en-US" sz="2000">
                <a:solidFill>
                  <a:srgbClr val="FFFFFF"/>
                </a:solidFill>
              </a:rPr>
              <a:t>Debugging is twice as hard as writing the code in the first place. Therefore, if you write the code as cleverly as possible, you are, by definition, not smart enough to debug it.</a:t>
            </a:r>
            <a:br>
              <a:rPr lang="en-US" sz="2000">
                <a:solidFill>
                  <a:srgbClr val="FFFFFF"/>
                </a:solidFill>
              </a:rPr>
            </a:br>
            <a:r>
              <a:rPr lang="en-US" sz="2000">
                <a:solidFill>
                  <a:srgbClr val="FFFFFF"/>
                </a:solidFill>
              </a:rPr>
              <a:t>Brian Kernighan and P.J. Plauger, </a:t>
            </a:r>
            <a:r>
              <a:rPr lang="en-US" sz="2000" i="1">
                <a:solidFill>
                  <a:srgbClr val="FFFFFF"/>
                </a:solidFill>
              </a:rPr>
              <a:t>The Elements of Programming Style</a:t>
            </a:r>
            <a:endParaRPr sz="2000">
              <a:solidFill>
                <a:srgbClr val="FFFFFF"/>
              </a:solidFill>
            </a:endParaRPr>
          </a:p>
        </p:txBody>
      </p:sp>
    </p:spTree>
    <p:extLst>
      <p:ext uri="{BB962C8B-B14F-4D97-AF65-F5344CB8AC3E}">
        <p14:creationId xmlns:p14="http://schemas.microsoft.com/office/powerpoint/2010/main" val="2182450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32" name="Google Shape;132;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33" name="Google Shape;133;p19"/>
          <p:cNvPicPr preferRelativeResize="0"/>
          <p:nvPr/>
        </p:nvPicPr>
        <p:blipFill rotWithShape="1">
          <a:blip r:embed="rId3">
            <a:alphaModFix/>
          </a:blip>
          <a:srcRect/>
          <a:stretch/>
        </p:blipFill>
        <p:spPr>
          <a:xfrm>
            <a:off x="508000" y="0"/>
            <a:ext cx="11176000" cy="6858000"/>
          </a:xfrm>
          <a:prstGeom prst="rect">
            <a:avLst/>
          </a:prstGeom>
          <a:noFill/>
          <a:ln>
            <a:noFill/>
          </a:ln>
        </p:spPr>
      </p:pic>
    </p:spTree>
    <p:extLst>
      <p:ext uri="{BB962C8B-B14F-4D97-AF65-F5344CB8AC3E}">
        <p14:creationId xmlns:p14="http://schemas.microsoft.com/office/powerpoint/2010/main" val="3109474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46" name="Google Shape;14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47" name="Google Shape;147;p21"/>
          <p:cNvPicPr preferRelativeResize="0"/>
          <p:nvPr/>
        </p:nvPicPr>
        <p:blipFill rotWithShape="1">
          <a:blip r:embed="rId3">
            <a:alphaModFix/>
          </a:blip>
          <a:srcRect/>
          <a:stretch/>
        </p:blipFill>
        <p:spPr>
          <a:xfrm>
            <a:off x="100012" y="342900"/>
            <a:ext cx="11991975" cy="6172200"/>
          </a:xfrm>
          <a:prstGeom prst="rect">
            <a:avLst/>
          </a:prstGeom>
          <a:noFill/>
          <a:ln>
            <a:noFill/>
          </a:ln>
        </p:spPr>
      </p:pic>
    </p:spTree>
    <p:extLst>
      <p:ext uri="{BB962C8B-B14F-4D97-AF65-F5344CB8AC3E}">
        <p14:creationId xmlns:p14="http://schemas.microsoft.com/office/powerpoint/2010/main" val="190536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0" name="Google Shape;160;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61" name="Google Shape;161;p23"/>
          <p:cNvPicPr preferRelativeResize="0"/>
          <p:nvPr/>
        </p:nvPicPr>
        <p:blipFill rotWithShape="1">
          <a:blip r:embed="rId3">
            <a:alphaModFix/>
          </a:blip>
          <a:srcRect/>
          <a:stretch/>
        </p:blipFill>
        <p:spPr>
          <a:xfrm>
            <a:off x="0" y="186247"/>
            <a:ext cx="12192000" cy="6485506"/>
          </a:xfrm>
          <a:prstGeom prst="rect">
            <a:avLst/>
          </a:prstGeom>
          <a:noFill/>
          <a:ln>
            <a:noFill/>
          </a:ln>
        </p:spPr>
      </p:pic>
    </p:spTree>
    <p:extLst>
      <p:ext uri="{BB962C8B-B14F-4D97-AF65-F5344CB8AC3E}">
        <p14:creationId xmlns:p14="http://schemas.microsoft.com/office/powerpoint/2010/main" val="3133386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442</Words>
  <Application>Microsoft Macintosh PowerPoint</Application>
  <PresentationFormat>Widescreen</PresentationFormat>
  <Paragraphs>89</Paragraphs>
  <Slides>32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Web Servers, Data Stores FireBase Chat</vt:lpstr>
      <vt:lpstr>Complexity of Modern Systems</vt:lpstr>
      <vt:lpstr>Dealing with Complexity</vt:lpstr>
      <vt:lpstr>PowerPoint Presentation</vt:lpstr>
      <vt:lpstr>Design and Complexity</vt:lpstr>
      <vt:lpstr>Debugging is twice as hard as writing the code in the first place. Therefore, if you write the code as cleverly as possible, you are, by definition, not smart enough to debug it. Brian Kernighan and P.J. Plauger, The Elements of Programming Style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Capabilities</vt:lpstr>
      <vt:lpstr>In Class Exercises</vt:lpstr>
      <vt:lpstr>Download files to your working directory from   https://github.com/johntango/demoexpress </vt:lpstr>
      <vt:lpstr>NPM Node Package Manager</vt:lpstr>
      <vt:lpstr>package.json</vt:lpstr>
      <vt:lpstr>npm init  - creates file package.json</vt:lpstr>
      <vt:lpstr>Package.json </vt:lpstr>
      <vt:lpstr>npm install express</vt:lpstr>
      <vt:lpstr>Express installed </vt:lpstr>
      <vt:lpstr>Now write the app - server.js </vt:lpstr>
      <vt:lpstr>Now run in the command window  &gt;node server.js</vt:lpstr>
      <vt:lpstr>Now we are going to add ”routes” to our web server http://localhost:3000/lucky</vt:lpstr>
      <vt:lpstr>For debugging its sometimes useful to use curl to hit a Web Server eg from terminal we can type curl http://localhost:3000/input/hello/me  this will create parameters</vt:lpstr>
      <vt:lpstr>send and catch parameters </vt:lpstr>
      <vt:lpstr>Using curl to POST data</vt:lpstr>
      <vt:lpstr>FireBase Data Store https://youtu.be/pXFMQAl6XBM</vt:lpstr>
      <vt:lpstr>Chat Application</vt:lpstr>
      <vt:lpstr>You are going to use my FireBase Data Store so copy the code opposite</vt:lpstr>
      <vt:lpstr>Exercise in class - Chat App - clone from  https://github.com/johntango/chatFirebase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Servers, Data Stores FireBase Chat</dc:title>
  <dc:creator>John Williams</dc:creator>
  <cp:lastModifiedBy>John Williams</cp:lastModifiedBy>
  <cp:revision>3</cp:revision>
  <dcterms:created xsi:type="dcterms:W3CDTF">2019-02-25T13:00:37Z</dcterms:created>
  <dcterms:modified xsi:type="dcterms:W3CDTF">2019-02-25T13:24:59Z</dcterms:modified>
</cp:coreProperties>
</file>